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87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0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35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86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756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5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2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886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822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68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78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9949B0-0A8C-4F79-B009-DAADE0277890}" type="datetimeFigureOut">
              <a:rPr lang="en-US" smtClean="0"/>
              <a:t>3/2/2017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97261-8975-4794-9105-4EEFBF835B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94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Predškolska pedagogija</a:t>
            </a:r>
            <a:br>
              <a:rPr lang="sr-Latn-CS" dirty="0" smtClean="0"/>
            </a:br>
            <a:r>
              <a:rPr lang="sr-Latn-CS" dirty="0" smtClean="0"/>
              <a:t>FIZIČKI RAZVOJ DECE PREDŠKOLSKOG UZRASTA U PREDŠKOLSKIM PROGRAMIMA U SRBIJI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85184"/>
            <a:ext cx="6400800" cy="553616"/>
          </a:xfrm>
        </p:spPr>
        <p:txBody>
          <a:bodyPr>
            <a:normAutofit lnSpcReduction="10000"/>
          </a:bodyPr>
          <a:lstStyle/>
          <a:p>
            <a:r>
              <a:rPr lang="sr-Latn-CS" dirty="0" smtClean="0"/>
              <a:t>emina.kopas</a:t>
            </a:r>
            <a:r>
              <a:rPr lang="en-US" dirty="0" smtClean="0"/>
              <a:t>@</a:t>
            </a:r>
            <a:r>
              <a:rPr lang="sr-Latn-CS" dirty="0" smtClean="0"/>
              <a:t>pefja.kg.ac.rs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2528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b="1" dirty="0" smtClean="0"/>
              <a:t>Starija grupa (dopuna):</a:t>
            </a:r>
          </a:p>
          <a:p>
            <a:pPr marL="0" indent="0">
              <a:buNone/>
            </a:pPr>
            <a:r>
              <a:rPr lang="sr-Latn-CS" dirty="0" smtClean="0"/>
              <a:t>sankanje, skijanje, klizanje, igre u vodi.</a:t>
            </a:r>
          </a:p>
          <a:p>
            <a:pPr marL="0" indent="0">
              <a:buNone/>
            </a:pPr>
            <a:endParaRPr lang="sr-Latn-CS" dirty="0"/>
          </a:p>
          <a:p>
            <a:pPr marL="0" indent="0">
              <a:buNone/>
            </a:pPr>
            <a:r>
              <a:rPr lang="sr-Latn-CS" dirty="0" smtClean="0"/>
              <a:t> Organizacija aktivnosti kroz IGRU.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8231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Igre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gotovim</a:t>
            </a:r>
            <a:r>
              <a:rPr lang="en-US" dirty="0" smtClean="0"/>
              <a:t> </a:t>
            </a:r>
            <a:r>
              <a:rPr lang="en-US" dirty="0" err="1" smtClean="0"/>
              <a:t>pravilima</a:t>
            </a:r>
            <a:r>
              <a:rPr lang="sr-Latn-CS" dirty="0"/>
              <a:t>:</a:t>
            </a:r>
            <a:r>
              <a:rPr lang="en-US" dirty="0" smtClean="0"/>
              <a:t> </a:t>
            </a:r>
            <a:r>
              <a:rPr lang="en-US" dirty="0" err="1" smtClean="0"/>
              <a:t>pokretne</a:t>
            </a:r>
            <a:r>
              <a:rPr lang="en-US" dirty="0" smtClean="0"/>
              <a:t> i </a:t>
            </a:r>
            <a:r>
              <a:rPr lang="en-US" dirty="0" err="1" smtClean="0"/>
              <a:t>didaktičke</a:t>
            </a:r>
            <a:r>
              <a:rPr lang="en-US" dirty="0" smtClean="0"/>
              <a:t>.</a:t>
            </a:r>
            <a:endParaRPr lang="sr-Latn-CS" dirty="0" smtClean="0"/>
          </a:p>
          <a:p>
            <a:pPr marL="0" indent="0">
              <a:buNone/>
            </a:pPr>
            <a:r>
              <a:rPr lang="en-US" b="1" dirty="0" err="1" smtClean="0"/>
              <a:t>Pokretne</a:t>
            </a:r>
            <a:r>
              <a:rPr lang="en-US" b="1" dirty="0" smtClean="0"/>
              <a:t> </a:t>
            </a:r>
            <a:r>
              <a:rPr lang="en-US" b="1" dirty="0" err="1" smtClean="0"/>
              <a:t>igre</a:t>
            </a:r>
            <a:r>
              <a:rPr lang="sr-Latn-CS" dirty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 </a:t>
            </a:r>
            <a:r>
              <a:rPr lang="en-US" dirty="0" err="1" smtClean="0"/>
              <a:t>biti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sadržajem</a:t>
            </a:r>
            <a:r>
              <a:rPr lang="en-US" dirty="0" smtClean="0"/>
              <a:t> i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sadržaja</a:t>
            </a:r>
            <a:r>
              <a:rPr lang="en-US" dirty="0" smtClean="0"/>
              <a:t>, </a:t>
            </a:r>
            <a:r>
              <a:rPr lang="en-US" dirty="0" err="1" smtClean="0"/>
              <a:t>zadovoljavaju</a:t>
            </a:r>
            <a:r>
              <a:rPr lang="en-US" dirty="0" smtClean="0"/>
              <a:t> </a:t>
            </a:r>
            <a:r>
              <a:rPr lang="en-US" dirty="0" err="1" smtClean="0"/>
              <a:t>osnovnu</a:t>
            </a:r>
            <a:r>
              <a:rPr lang="en-US" dirty="0" smtClean="0"/>
              <a:t> </a:t>
            </a:r>
            <a:r>
              <a:rPr lang="en-US" dirty="0" err="1" smtClean="0"/>
              <a:t>potrebu</a:t>
            </a:r>
            <a:r>
              <a:rPr lang="en-US" dirty="0" smtClean="0"/>
              <a:t> </a:t>
            </a:r>
            <a:r>
              <a:rPr lang="en-US" dirty="0" err="1" smtClean="0"/>
              <a:t>predškolskog</a:t>
            </a:r>
            <a:r>
              <a:rPr lang="en-US" dirty="0" smtClean="0"/>
              <a:t> </a:t>
            </a:r>
            <a:r>
              <a:rPr lang="en-US" dirty="0" err="1" smtClean="0"/>
              <a:t>deteta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kretanjem</a:t>
            </a:r>
            <a:r>
              <a:rPr lang="en-US" dirty="0" smtClean="0"/>
              <a:t> i time </a:t>
            </a:r>
            <a:r>
              <a:rPr lang="en-US" dirty="0" err="1" smtClean="0"/>
              <a:t>pomažu</a:t>
            </a:r>
            <a:r>
              <a:rPr lang="en-US" dirty="0" smtClean="0"/>
              <a:t> </a:t>
            </a:r>
            <a:r>
              <a:rPr lang="en-US" dirty="0" err="1" smtClean="0"/>
              <a:t>njihov</a:t>
            </a:r>
            <a:r>
              <a:rPr lang="en-US" dirty="0" smtClean="0"/>
              <a:t> </a:t>
            </a:r>
            <a:r>
              <a:rPr lang="en-US" dirty="0" err="1" smtClean="0"/>
              <a:t>fizički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,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motornog</a:t>
            </a:r>
            <a:r>
              <a:rPr lang="en-US" dirty="0" smtClean="0"/>
              <a:t> </a:t>
            </a:r>
            <a:r>
              <a:rPr lang="en-US" dirty="0" err="1" smtClean="0"/>
              <a:t>aparata</a:t>
            </a:r>
            <a:r>
              <a:rPr lang="en-US" dirty="0" smtClean="0"/>
              <a:t>, </a:t>
            </a:r>
            <a:r>
              <a:rPr lang="en-US" dirty="0" err="1" smtClean="0"/>
              <a:t>koordinaciju</a:t>
            </a:r>
            <a:r>
              <a:rPr lang="en-US" dirty="0" smtClean="0"/>
              <a:t> i </a:t>
            </a:r>
            <a:r>
              <a:rPr lang="en-US" dirty="0" err="1" smtClean="0"/>
              <a:t>brzinu</a:t>
            </a:r>
            <a:r>
              <a:rPr lang="en-US" dirty="0" smtClean="0"/>
              <a:t> </a:t>
            </a:r>
            <a:r>
              <a:rPr lang="en-US" dirty="0" err="1" smtClean="0"/>
              <a:t>pokreta</a:t>
            </a:r>
            <a:r>
              <a:rPr lang="en-US" dirty="0" smtClean="0"/>
              <a:t>,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spretnost</a:t>
            </a:r>
            <a:r>
              <a:rPr lang="en-US" dirty="0" smtClean="0"/>
              <a:t>, </a:t>
            </a:r>
            <a:r>
              <a:rPr lang="en-US" dirty="0" err="1" smtClean="0"/>
              <a:t>skladnost</a:t>
            </a:r>
            <a:r>
              <a:rPr lang="en-US" dirty="0" smtClean="0"/>
              <a:t> i   </a:t>
            </a:r>
            <a:r>
              <a:rPr lang="en-US" dirty="0" err="1" smtClean="0"/>
              <a:t>lepotu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889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 OD 1969 – 1995.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PROGRAM VASPITNO-OBRAZOVNOG RADA U PREDŠKOLSKOJ USTANOVI </a:t>
            </a:r>
            <a:r>
              <a:rPr lang="sr-Latn-CS" dirty="0" smtClean="0"/>
              <a:t>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1969</a:t>
            </a:r>
            <a:r>
              <a:rPr lang="sr-Latn-CS" dirty="0" smtClean="0">
                <a:solidFill>
                  <a:srgbClr val="FF0000"/>
                </a:solidFill>
              </a:rPr>
              <a:t>.</a:t>
            </a:r>
            <a:r>
              <a:rPr lang="sr-Latn-CS" dirty="0" smtClean="0"/>
              <a:t>...p</a:t>
            </a:r>
            <a:r>
              <a:rPr lang="en-US" dirty="0" err="1" smtClean="0"/>
              <a:t>ostavljanje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temelja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zdravoj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fizičkoj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konstituciji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sr-Latn-CS" dirty="0" smtClean="0"/>
              <a:t> kao poseban zadatak.</a:t>
            </a:r>
          </a:p>
          <a:p>
            <a:pPr marL="0" indent="0">
              <a:buNone/>
            </a:pPr>
            <a:r>
              <a:rPr lang="sr-Latn-CS" dirty="0" smtClean="0"/>
              <a:t>DV </a:t>
            </a:r>
            <a:r>
              <a:rPr lang="en-US" dirty="0" err="1" smtClean="0"/>
              <a:t>utiče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očuvanje</a:t>
            </a:r>
            <a:r>
              <a:rPr lang="en-US" dirty="0" smtClean="0"/>
              <a:t> </a:t>
            </a:r>
            <a:r>
              <a:rPr lang="en-US" dirty="0" err="1" smtClean="0"/>
              <a:t>zdravlja</a:t>
            </a:r>
            <a:r>
              <a:rPr lang="en-US" dirty="0" smtClean="0"/>
              <a:t>, </a:t>
            </a:r>
            <a:r>
              <a:rPr lang="en-US" dirty="0" err="1" smtClean="0"/>
              <a:t>opšti</a:t>
            </a:r>
            <a:r>
              <a:rPr lang="en-US" dirty="0" smtClean="0"/>
              <a:t> </a:t>
            </a:r>
            <a:r>
              <a:rPr lang="en-US" dirty="0" err="1" smtClean="0"/>
              <a:t>fizički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i 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osnovnih</a:t>
            </a:r>
            <a:r>
              <a:rPr lang="en-US" dirty="0" smtClean="0"/>
              <a:t> </a:t>
            </a:r>
            <a:r>
              <a:rPr lang="en-US" dirty="0" err="1" smtClean="0"/>
              <a:t>higijenskih</a:t>
            </a:r>
            <a:r>
              <a:rPr lang="en-US" dirty="0" smtClean="0"/>
              <a:t> </a:t>
            </a:r>
            <a:r>
              <a:rPr lang="en-US" dirty="0" err="1" smtClean="0"/>
              <a:t>navika</a:t>
            </a:r>
            <a:r>
              <a:rPr lang="en-US" dirty="0" smtClean="0"/>
              <a:t> </a:t>
            </a:r>
            <a:r>
              <a:rPr lang="en-US" dirty="0" err="1" smtClean="0"/>
              <a:t>kod</a:t>
            </a:r>
            <a:r>
              <a:rPr lang="en-US" dirty="0" smtClean="0"/>
              <a:t> </a:t>
            </a:r>
            <a:r>
              <a:rPr lang="en-US" dirty="0" err="1" smtClean="0"/>
              <a:t>dece</a:t>
            </a:r>
            <a:r>
              <a:rPr lang="sr-Latn-CS" dirty="0" smtClean="0"/>
              <a:t>.</a:t>
            </a:r>
          </a:p>
          <a:p>
            <a:pPr marL="0" indent="0" algn="ctr">
              <a:buNone/>
            </a:pPr>
            <a:r>
              <a:rPr lang="sr-Latn-CS" dirty="0"/>
              <a:t> </a:t>
            </a:r>
            <a:r>
              <a:rPr lang="sr-Latn-CS" dirty="0" smtClean="0"/>
              <a:t>IGRA, RAD I ZANIMANJA, kao osnovne aktivnosti dece (</a:t>
            </a:r>
            <a:r>
              <a:rPr lang="sr-Latn-CS" i="1" dirty="0" smtClean="0"/>
              <a:t>pokretne igre </a:t>
            </a:r>
            <a:r>
              <a:rPr lang="sr-Latn-CS" dirty="0" smtClean="0"/>
              <a:t>kao kategorija igara sa pravilima)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837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ZADACI I RASPORED DNEVNIH 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r-Latn-CS" dirty="0" smtClean="0"/>
              <a:t>Zaštita i čuvanje  zdravlja, borba protiv infekcija, normalan fizički rast i ratvoj, čeličenje organizma (</a:t>
            </a:r>
            <a:r>
              <a:rPr lang="sr-Latn-CS" u="sng" dirty="0" smtClean="0"/>
              <a:t>mlađa </a:t>
            </a:r>
            <a:r>
              <a:rPr lang="sr-Latn-CS" dirty="0" smtClean="0"/>
              <a:t>grupa);</a:t>
            </a:r>
          </a:p>
          <a:p>
            <a:pPr marL="0" indent="0">
              <a:buNone/>
            </a:pPr>
            <a:r>
              <a:rPr lang="sr-Latn-CS" dirty="0"/>
              <a:t>U</a:t>
            </a:r>
            <a:r>
              <a:rPr lang="sr-Latn-CS" dirty="0" smtClean="0"/>
              <a:t>savršavanje pokreta dece (</a:t>
            </a:r>
            <a:r>
              <a:rPr lang="sr-Latn-CS" u="sng" dirty="0" smtClean="0"/>
              <a:t>srednja</a:t>
            </a:r>
            <a:r>
              <a:rPr lang="sr-Latn-CS" dirty="0" smtClean="0"/>
              <a:t> grupa);</a:t>
            </a:r>
          </a:p>
          <a:p>
            <a:pPr marL="0" indent="0">
              <a:buNone/>
            </a:pPr>
            <a:r>
              <a:rPr lang="sr-Latn-CS" dirty="0"/>
              <a:t>J</a:t>
            </a:r>
            <a:r>
              <a:rPr lang="sr-Latn-CS" dirty="0" smtClean="0"/>
              <a:t>ačanje skeletno-mišićne konstrukcije i držanje tela, usavršavanje pokreta u smislu razvijanja spretnosti, sigurnosti i istrajnosti (</a:t>
            </a:r>
            <a:r>
              <a:rPr lang="sr-Latn-CS" u="sng" dirty="0" smtClean="0"/>
              <a:t>starija</a:t>
            </a:r>
            <a:r>
              <a:rPr lang="sr-Latn-CS" dirty="0" smtClean="0"/>
              <a:t> grupa);</a:t>
            </a:r>
          </a:p>
          <a:p>
            <a:pPr marL="0" indent="0" algn="ctr">
              <a:buNone/>
            </a:pPr>
            <a:r>
              <a:rPr lang="sr-Latn-CS" dirty="0" smtClean="0">
                <a:solidFill>
                  <a:srgbClr val="FF0000"/>
                </a:solidFill>
              </a:rPr>
              <a:t>B</a:t>
            </a:r>
            <a:r>
              <a:rPr lang="en-US" dirty="0" err="1" smtClean="0">
                <a:solidFill>
                  <a:srgbClr val="FF0000"/>
                </a:solidFill>
              </a:rPr>
              <a:t>oravak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vazduhu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vreme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pokretnih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igara</a:t>
            </a:r>
            <a:r>
              <a:rPr lang="sr-Latn-CS" dirty="0" smtClean="0">
                <a:solidFill>
                  <a:srgbClr val="FF0000"/>
                </a:solidFill>
              </a:rPr>
              <a:t> (dva puta u toku dana)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851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FIZIČKO I ZDRAVSTVENO VASPITANJE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r-Latn-CS" dirty="0" err="1" smtClean="0"/>
              <a:t>P</a:t>
            </a:r>
            <a:r>
              <a:rPr lang="en-US" dirty="0" smtClean="0"/>
              <a:t>o </a:t>
            </a:r>
            <a:r>
              <a:rPr lang="en-US" dirty="0" err="1" smtClean="0"/>
              <a:t>uzrasnim</a:t>
            </a:r>
            <a:r>
              <a:rPr lang="en-US" dirty="0" smtClean="0"/>
              <a:t> </a:t>
            </a:r>
            <a:r>
              <a:rPr lang="en-US" dirty="0" err="1" smtClean="0"/>
              <a:t>grupama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navedeni</a:t>
            </a:r>
            <a:r>
              <a:rPr lang="en-US" dirty="0" smtClean="0"/>
              <a:t> </a:t>
            </a:r>
            <a:r>
              <a:rPr lang="en-US" dirty="0" err="1" smtClean="0"/>
              <a:t>sadržaji</a:t>
            </a:r>
            <a:r>
              <a:rPr lang="en-US" dirty="0" smtClean="0"/>
              <a:t> i </a:t>
            </a:r>
            <a:r>
              <a:rPr lang="en-US" dirty="0" err="1" smtClean="0"/>
              <a:t>aktivnosti</a:t>
            </a:r>
            <a:r>
              <a:rPr lang="en-US" dirty="0" smtClean="0"/>
              <a:t>, </a:t>
            </a:r>
            <a:r>
              <a:rPr lang="en-US" dirty="0" err="1" smtClean="0"/>
              <a:t>nakon</a:t>
            </a:r>
            <a:r>
              <a:rPr lang="en-US" dirty="0" smtClean="0"/>
              <a:t> </a:t>
            </a:r>
            <a:r>
              <a:rPr lang="en-US" dirty="0" err="1" smtClean="0"/>
              <a:t>čega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data </a:t>
            </a:r>
            <a:r>
              <a:rPr lang="en-US" dirty="0" err="1" smtClean="0"/>
              <a:t>objašnjenja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njihovu</a:t>
            </a:r>
            <a:r>
              <a:rPr lang="en-US" dirty="0" smtClean="0"/>
              <a:t> </a:t>
            </a:r>
            <a:r>
              <a:rPr lang="en-US" dirty="0" err="1" smtClean="0"/>
              <a:t>realizaciju</a:t>
            </a:r>
            <a:r>
              <a:rPr lang="en-US" dirty="0" smtClean="0"/>
              <a:t> (</a:t>
            </a:r>
            <a:r>
              <a:rPr lang="en-US" b="1" dirty="0" err="1" smtClean="0"/>
              <a:t>metodička</a:t>
            </a:r>
            <a:r>
              <a:rPr lang="en-US" b="1" dirty="0" smtClean="0"/>
              <a:t> </a:t>
            </a:r>
            <a:r>
              <a:rPr lang="en-US" b="1" dirty="0" err="1" smtClean="0"/>
              <a:t>uputstva</a:t>
            </a:r>
            <a:r>
              <a:rPr lang="en-US" dirty="0" smtClean="0"/>
              <a:t>, </a:t>
            </a:r>
            <a:r>
              <a:rPr lang="en-US" dirty="0" err="1" smtClean="0"/>
              <a:t>primeri</a:t>
            </a:r>
            <a:r>
              <a:rPr lang="en-US" dirty="0" smtClean="0"/>
              <a:t> </a:t>
            </a:r>
            <a:r>
              <a:rPr lang="en-US" dirty="0" err="1" smtClean="0"/>
              <a:t>pokretnih</a:t>
            </a:r>
            <a:r>
              <a:rPr lang="en-US" dirty="0" smtClean="0"/>
              <a:t> </a:t>
            </a:r>
            <a:r>
              <a:rPr lang="en-US" dirty="0" err="1" smtClean="0"/>
              <a:t>igara</a:t>
            </a:r>
            <a:r>
              <a:rPr lang="en-US" dirty="0" smtClean="0"/>
              <a:t>, </a:t>
            </a:r>
            <a:r>
              <a:rPr lang="en-US" dirty="0" err="1" smtClean="0"/>
              <a:t>mogućnosti</a:t>
            </a:r>
            <a:r>
              <a:rPr lang="en-US" dirty="0" smtClean="0"/>
              <a:t> </a:t>
            </a:r>
            <a:r>
              <a:rPr lang="en-US" dirty="0" err="1" smtClean="0"/>
              <a:t>angažovanja</a:t>
            </a:r>
            <a:r>
              <a:rPr lang="en-US" dirty="0" smtClean="0"/>
              <a:t> </a:t>
            </a:r>
            <a:r>
              <a:rPr lang="en-US" dirty="0" err="1" smtClean="0"/>
              <a:t>vaspitača</a:t>
            </a:r>
            <a:r>
              <a:rPr lang="en-US" dirty="0" smtClean="0"/>
              <a:t>) </a:t>
            </a:r>
            <a:r>
              <a:rPr lang="sr-Latn-CS" dirty="0" smtClean="0"/>
              <a:t>.</a:t>
            </a:r>
          </a:p>
          <a:p>
            <a:pPr marL="0" indent="0">
              <a:buNone/>
            </a:pPr>
            <a:r>
              <a:rPr lang="sr-Latn-CS" dirty="0"/>
              <a:t> </a:t>
            </a:r>
            <a:r>
              <a:rPr lang="sr-Latn-CS" dirty="0" smtClean="0"/>
              <a:t>SADRŽAJI: higijenske i kulturne navike, pravilno korišćenje prirodnih faktora, vežbe za razvoj pojedinih mišićnih grupa, razvijanje navika kretanja, vežbe za razvoj organizovanog kretanja i postavljanja)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9158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AKTIVNOSTI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58924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održavanje</a:t>
            </a:r>
            <a:r>
              <a:rPr lang="en-US" dirty="0" smtClean="0"/>
              <a:t> </a:t>
            </a:r>
            <a:r>
              <a:rPr lang="en-US" dirty="0" err="1" smtClean="0"/>
              <a:t>osnovne</a:t>
            </a:r>
            <a:r>
              <a:rPr lang="en-US" dirty="0" smtClean="0"/>
              <a:t> </a:t>
            </a:r>
            <a:r>
              <a:rPr lang="en-US" dirty="0" err="1" smtClean="0"/>
              <a:t>lične</a:t>
            </a:r>
            <a:r>
              <a:rPr lang="en-US" dirty="0" smtClean="0"/>
              <a:t> </a:t>
            </a:r>
            <a:r>
              <a:rPr lang="en-US" dirty="0" err="1" smtClean="0"/>
              <a:t>higijene</a:t>
            </a:r>
            <a:r>
              <a:rPr lang="en-US" dirty="0" smtClean="0"/>
              <a:t>,</a:t>
            </a:r>
            <a:endParaRPr lang="sr-Latn-C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samostalno</a:t>
            </a:r>
            <a:r>
              <a:rPr lang="en-US" dirty="0" smtClean="0"/>
              <a:t> i </a:t>
            </a:r>
            <a:r>
              <a:rPr lang="en-US" dirty="0" err="1" smtClean="0"/>
              <a:t>pravilno</a:t>
            </a:r>
            <a:r>
              <a:rPr lang="en-US" dirty="0" smtClean="0"/>
              <a:t> </a:t>
            </a:r>
            <a:r>
              <a:rPr lang="en-US" dirty="0" err="1" smtClean="0"/>
              <a:t>vršenje</a:t>
            </a:r>
            <a:r>
              <a:rPr lang="en-US" dirty="0" smtClean="0"/>
              <a:t> </a:t>
            </a:r>
            <a:r>
              <a:rPr lang="en-US" dirty="0" err="1" smtClean="0"/>
              <a:t>aktivnosti</a:t>
            </a:r>
            <a:r>
              <a:rPr lang="en-US" dirty="0" smtClean="0"/>
              <a:t> i </a:t>
            </a:r>
            <a:r>
              <a:rPr lang="en-US" dirty="0" err="1" smtClean="0"/>
              <a:t>kultura</a:t>
            </a:r>
            <a:r>
              <a:rPr lang="en-US" dirty="0" smtClean="0"/>
              <a:t> </a:t>
            </a:r>
            <a:r>
              <a:rPr lang="en-US" dirty="0" err="1" smtClean="0"/>
              <a:t>ponašanja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boravak</a:t>
            </a:r>
            <a:r>
              <a:rPr lang="en-US" dirty="0" smtClean="0"/>
              <a:t> </a:t>
            </a:r>
            <a:r>
              <a:rPr lang="en-US" dirty="0" err="1" smtClean="0"/>
              <a:t>dece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svežem</a:t>
            </a:r>
            <a:r>
              <a:rPr lang="en-US" dirty="0" smtClean="0"/>
              <a:t> </a:t>
            </a:r>
            <a:r>
              <a:rPr lang="en-US" dirty="0" err="1" smtClean="0"/>
              <a:t>vazduhu</a:t>
            </a:r>
            <a:r>
              <a:rPr lang="en-US" dirty="0" smtClean="0"/>
              <a:t>, </a:t>
            </a:r>
            <a:r>
              <a:rPr lang="en-US" dirty="0" err="1" smtClean="0"/>
              <a:t>osiguravanje</a:t>
            </a:r>
            <a:r>
              <a:rPr lang="en-US" dirty="0" smtClean="0"/>
              <a:t> </a:t>
            </a:r>
            <a:r>
              <a:rPr lang="en-US" dirty="0" err="1" smtClean="0"/>
              <a:t>pozitivnog</a:t>
            </a:r>
            <a:r>
              <a:rPr lang="en-US" dirty="0" smtClean="0"/>
              <a:t> </a:t>
            </a:r>
            <a:r>
              <a:rPr lang="en-US" dirty="0" err="1" smtClean="0"/>
              <a:t>delovanja</a:t>
            </a:r>
            <a:r>
              <a:rPr lang="en-US" dirty="0" smtClean="0"/>
              <a:t> </a:t>
            </a:r>
            <a:r>
              <a:rPr lang="en-US" dirty="0" err="1" smtClean="0"/>
              <a:t>sunca</a:t>
            </a:r>
            <a:r>
              <a:rPr lang="en-US" dirty="0" smtClean="0"/>
              <a:t>, </a:t>
            </a:r>
            <a:r>
              <a:rPr lang="en-US" dirty="0" err="1" smtClean="0"/>
              <a:t>korišćenje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, </a:t>
            </a:r>
            <a:r>
              <a:rPr lang="en-US" dirty="0" err="1" smtClean="0"/>
              <a:t>ishrana</a:t>
            </a:r>
            <a:r>
              <a:rPr lang="en-US" dirty="0" smtClean="0"/>
              <a:t> </a:t>
            </a:r>
            <a:r>
              <a:rPr lang="en-US" dirty="0" err="1" smtClean="0"/>
              <a:t>dece</a:t>
            </a:r>
            <a:r>
              <a:rPr lang="en-US" dirty="0" smtClean="0"/>
              <a:t>;</a:t>
            </a:r>
          </a:p>
          <a:p>
            <a:r>
              <a:rPr lang="sr-Latn-CS" dirty="0"/>
              <a:t>r</a:t>
            </a:r>
            <a:r>
              <a:rPr lang="sr-Latn-CS" dirty="0" smtClean="0"/>
              <a:t>azvoj </a:t>
            </a:r>
            <a:r>
              <a:rPr lang="en-US" dirty="0" err="1" smtClean="0"/>
              <a:t>ramenog</a:t>
            </a:r>
            <a:r>
              <a:rPr lang="en-US" dirty="0" smtClean="0"/>
              <a:t> </a:t>
            </a:r>
            <a:r>
              <a:rPr lang="en-US" dirty="0" err="1" smtClean="0"/>
              <a:t>pojasa</a:t>
            </a:r>
            <a:r>
              <a:rPr lang="en-US" dirty="0" smtClean="0"/>
              <a:t>, </a:t>
            </a:r>
            <a:r>
              <a:rPr lang="en-US" dirty="0" err="1" smtClean="0"/>
              <a:t>ledjnih</a:t>
            </a:r>
            <a:r>
              <a:rPr lang="en-US" dirty="0" smtClean="0"/>
              <a:t> </a:t>
            </a:r>
            <a:r>
              <a:rPr lang="en-US" dirty="0" err="1" smtClean="0"/>
              <a:t>mišića</a:t>
            </a:r>
            <a:r>
              <a:rPr lang="en-US" dirty="0" smtClean="0"/>
              <a:t>, </a:t>
            </a:r>
            <a:r>
              <a:rPr lang="en-US" dirty="0" err="1" smtClean="0"/>
              <a:t>trbušnih</a:t>
            </a:r>
            <a:r>
              <a:rPr lang="en-US" dirty="0" smtClean="0"/>
              <a:t> </a:t>
            </a:r>
            <a:r>
              <a:rPr lang="en-US" dirty="0" err="1" smtClean="0"/>
              <a:t>mišića</a:t>
            </a:r>
            <a:r>
              <a:rPr lang="en-US" dirty="0" smtClean="0"/>
              <a:t>, </a:t>
            </a:r>
            <a:r>
              <a:rPr lang="en-US" dirty="0" err="1" smtClean="0"/>
              <a:t>mišića</a:t>
            </a:r>
            <a:r>
              <a:rPr lang="en-US" dirty="0" smtClean="0"/>
              <a:t> </a:t>
            </a:r>
            <a:r>
              <a:rPr lang="en-US" dirty="0" err="1" smtClean="0"/>
              <a:t>nogu</a:t>
            </a:r>
            <a:r>
              <a:rPr lang="en-US" dirty="0" smtClean="0"/>
              <a:t> i </a:t>
            </a:r>
            <a:r>
              <a:rPr lang="en-US" dirty="0" err="1" smtClean="0"/>
              <a:t>mišića</a:t>
            </a:r>
            <a:r>
              <a:rPr lang="en-US" dirty="0" smtClean="0"/>
              <a:t> </a:t>
            </a:r>
            <a:r>
              <a:rPr lang="en-US" dirty="0" err="1" smtClean="0"/>
              <a:t>stopala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hodanje</a:t>
            </a:r>
            <a:r>
              <a:rPr lang="en-US" dirty="0" smtClean="0"/>
              <a:t>, </a:t>
            </a:r>
            <a:r>
              <a:rPr lang="en-US" dirty="0" err="1" smtClean="0"/>
              <a:t>trčanje</a:t>
            </a:r>
            <a:r>
              <a:rPr lang="en-US" dirty="0" smtClean="0"/>
              <a:t>, </a:t>
            </a:r>
            <a:r>
              <a:rPr lang="en-US" dirty="0" err="1" smtClean="0"/>
              <a:t>skakanje</a:t>
            </a:r>
            <a:r>
              <a:rPr lang="en-US" dirty="0" smtClean="0"/>
              <a:t>, </a:t>
            </a:r>
            <a:r>
              <a:rPr lang="en-US" dirty="0" err="1" smtClean="0"/>
              <a:t>penjanje</a:t>
            </a:r>
            <a:r>
              <a:rPr lang="en-US" dirty="0" smtClean="0"/>
              <a:t>, </a:t>
            </a:r>
            <a:r>
              <a:rPr lang="en-US" dirty="0" err="1" smtClean="0"/>
              <a:t>puzanje</a:t>
            </a:r>
            <a:r>
              <a:rPr lang="en-US" dirty="0" smtClean="0"/>
              <a:t>, </a:t>
            </a:r>
            <a:r>
              <a:rPr lang="en-US" dirty="0" err="1" smtClean="0"/>
              <a:t>provlačenje</a:t>
            </a:r>
            <a:r>
              <a:rPr lang="en-US" dirty="0" smtClean="0"/>
              <a:t>, </a:t>
            </a:r>
            <a:r>
              <a:rPr lang="en-US" dirty="0" err="1" smtClean="0"/>
              <a:t>kotrljanje</a:t>
            </a:r>
            <a:r>
              <a:rPr lang="en-US" dirty="0" smtClean="0"/>
              <a:t> i </a:t>
            </a:r>
            <a:r>
              <a:rPr lang="en-US" dirty="0" err="1" smtClean="0"/>
              <a:t>kolutanje</a:t>
            </a:r>
            <a:r>
              <a:rPr lang="en-US" dirty="0" smtClean="0"/>
              <a:t>, </a:t>
            </a:r>
            <a:r>
              <a:rPr lang="en-US" dirty="0" err="1" smtClean="0"/>
              <a:t>bacanje</a:t>
            </a:r>
            <a:r>
              <a:rPr lang="en-US" dirty="0" smtClean="0"/>
              <a:t>, </a:t>
            </a:r>
            <a:r>
              <a:rPr lang="en-US" dirty="0" err="1" smtClean="0"/>
              <a:t>hvatanje</a:t>
            </a:r>
            <a:r>
              <a:rPr lang="en-US" dirty="0" smtClean="0"/>
              <a:t>, </a:t>
            </a:r>
            <a:r>
              <a:rPr lang="en-US" dirty="0" err="1" smtClean="0"/>
              <a:t>ga</a:t>
            </a:r>
            <a:r>
              <a:rPr lang="sr-Latn-CS" dirty="0"/>
              <a:t>đ</a:t>
            </a:r>
            <a:r>
              <a:rPr lang="en-US" dirty="0" err="1" smtClean="0"/>
              <a:t>anje</a:t>
            </a:r>
            <a:r>
              <a:rPr lang="en-US" dirty="0" smtClean="0"/>
              <a:t>, </a:t>
            </a:r>
            <a:r>
              <a:rPr lang="en-US" dirty="0" err="1" smtClean="0"/>
              <a:t>dizanje</a:t>
            </a:r>
            <a:r>
              <a:rPr lang="en-US" dirty="0" smtClean="0"/>
              <a:t> i </a:t>
            </a:r>
            <a:r>
              <a:rPr lang="en-US" dirty="0" err="1" smtClean="0"/>
              <a:t>nošenje</a:t>
            </a:r>
            <a:r>
              <a:rPr lang="en-US" dirty="0" smtClean="0"/>
              <a:t>, </a:t>
            </a:r>
            <a:r>
              <a:rPr lang="en-US" dirty="0" err="1" smtClean="0"/>
              <a:t>guranje</a:t>
            </a:r>
            <a:r>
              <a:rPr lang="en-US" dirty="0" smtClean="0"/>
              <a:t> i </a:t>
            </a:r>
            <a:r>
              <a:rPr lang="en-US" dirty="0" err="1" smtClean="0"/>
              <a:t>vučenje</a:t>
            </a:r>
            <a:r>
              <a:rPr lang="en-US" dirty="0" smtClean="0"/>
              <a:t>, </a:t>
            </a:r>
            <a:r>
              <a:rPr lang="en-US" dirty="0" err="1" smtClean="0"/>
              <a:t>sankanje</a:t>
            </a:r>
            <a:r>
              <a:rPr lang="en-US" dirty="0" smtClean="0"/>
              <a:t>, s</a:t>
            </a:r>
            <a:r>
              <a:rPr lang="sr-Latn-CS" dirty="0" smtClean="0"/>
              <a:t>kijanje</a:t>
            </a:r>
            <a:r>
              <a:rPr lang="en-US" dirty="0" smtClean="0"/>
              <a:t>, </a:t>
            </a:r>
            <a:r>
              <a:rPr lang="en-US" dirty="0" err="1" smtClean="0"/>
              <a:t>klizanje</a:t>
            </a:r>
            <a:r>
              <a:rPr lang="en-US" dirty="0" smtClean="0"/>
              <a:t>, </a:t>
            </a:r>
            <a:r>
              <a:rPr lang="en-US" dirty="0" err="1" smtClean="0"/>
              <a:t>aktivnosti</a:t>
            </a:r>
            <a:r>
              <a:rPr lang="en-US" dirty="0" smtClean="0"/>
              <a:t> u </a:t>
            </a:r>
            <a:r>
              <a:rPr lang="en-US" dirty="0" err="1" smtClean="0"/>
              <a:t>vodi</a:t>
            </a:r>
            <a:r>
              <a:rPr lang="en-US" dirty="0" smtClean="0"/>
              <a:t>, </a:t>
            </a:r>
            <a:r>
              <a:rPr lang="en-US" dirty="0" err="1" smtClean="0"/>
              <a:t>teranje</a:t>
            </a:r>
            <a:r>
              <a:rPr lang="en-US" dirty="0" smtClean="0"/>
              <a:t> </a:t>
            </a:r>
            <a:r>
              <a:rPr lang="en-US" dirty="0" err="1" smtClean="0"/>
              <a:t>tricikla</a:t>
            </a:r>
            <a:r>
              <a:rPr lang="en-US" dirty="0" smtClean="0"/>
              <a:t> i </a:t>
            </a:r>
            <a:r>
              <a:rPr lang="en-US" dirty="0" err="1" smtClean="0"/>
              <a:t>trotineta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postavljanje</a:t>
            </a:r>
            <a:r>
              <a:rPr lang="en-US" dirty="0" smtClean="0"/>
              <a:t> u </a:t>
            </a:r>
            <a:r>
              <a:rPr lang="en-US" dirty="0" err="1" smtClean="0"/>
              <a:t>organizovanu</a:t>
            </a:r>
            <a:r>
              <a:rPr lang="en-US" dirty="0" smtClean="0"/>
              <a:t> </a:t>
            </a:r>
            <a:r>
              <a:rPr lang="en-US" dirty="0" err="1" smtClean="0"/>
              <a:t>grupu</a:t>
            </a:r>
            <a:r>
              <a:rPr lang="en-US" dirty="0" smtClean="0"/>
              <a:t>,  u </a:t>
            </a:r>
            <a:r>
              <a:rPr lang="en-US" dirty="0" err="1" smtClean="0"/>
              <a:t>formaciju</a:t>
            </a:r>
            <a:r>
              <a:rPr lang="en-US" dirty="0" smtClean="0"/>
              <a:t> </a:t>
            </a:r>
            <a:r>
              <a:rPr lang="en-US" dirty="0" err="1" smtClean="0"/>
              <a:t>kruga</a:t>
            </a:r>
            <a:r>
              <a:rPr lang="en-US" dirty="0" smtClean="0"/>
              <a:t>, u red,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parovima</a:t>
            </a:r>
            <a:r>
              <a:rPr lang="en-US" dirty="0" smtClean="0"/>
              <a:t>, u </a:t>
            </a:r>
            <a:r>
              <a:rPr lang="en-US" dirty="0" err="1" smtClean="0"/>
              <a:t>vrstu</a:t>
            </a:r>
            <a:r>
              <a:rPr lang="en-US" dirty="0" smtClean="0"/>
              <a:t>, </a:t>
            </a:r>
            <a:r>
              <a:rPr lang="en-US" dirty="0" err="1" smtClean="0"/>
              <a:t>kolonu</a:t>
            </a:r>
            <a:r>
              <a:rPr lang="en-US" dirty="0" smtClean="0"/>
              <a:t>, </a:t>
            </a:r>
            <a:r>
              <a:rPr lang="en-US" dirty="0" err="1" smtClean="0"/>
              <a:t>okretanje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uputstvu</a:t>
            </a:r>
            <a:r>
              <a:rPr lang="en-US" dirty="0" smtClean="0"/>
              <a:t>, </a:t>
            </a:r>
            <a:r>
              <a:rPr lang="en-US" dirty="0" err="1" smtClean="0"/>
              <a:t>kretanje</a:t>
            </a:r>
            <a:r>
              <a:rPr lang="en-US" dirty="0" smtClean="0"/>
              <a:t> u </a:t>
            </a:r>
            <a:r>
              <a:rPr lang="en-US" dirty="0" err="1" smtClean="0"/>
              <a:t>redu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jedan</a:t>
            </a:r>
            <a:r>
              <a:rPr lang="en-US" dirty="0" smtClean="0"/>
              <a:t>, </a:t>
            </a:r>
            <a:r>
              <a:rPr lang="en-US" dirty="0" err="1" smtClean="0"/>
              <a:t>kretnje</a:t>
            </a:r>
            <a:r>
              <a:rPr lang="en-US" dirty="0" smtClean="0"/>
              <a:t> u </a:t>
            </a:r>
            <a:r>
              <a:rPr lang="en-US" dirty="0" err="1" smtClean="0"/>
              <a:t>parovima</a:t>
            </a:r>
            <a:r>
              <a:rPr lang="en-US" dirty="0" smtClean="0"/>
              <a:t>, </a:t>
            </a:r>
            <a:r>
              <a:rPr lang="en-US" dirty="0" err="1" smtClean="0"/>
              <a:t>okretanje</a:t>
            </a:r>
            <a:r>
              <a:rPr lang="en-US" dirty="0" smtClean="0"/>
              <a:t> u </a:t>
            </a:r>
            <a:r>
              <a:rPr lang="en-US" dirty="0" err="1" smtClean="0"/>
              <a:t>levu</a:t>
            </a:r>
            <a:r>
              <a:rPr lang="en-US" dirty="0" smtClean="0"/>
              <a:t> i </a:t>
            </a:r>
            <a:r>
              <a:rPr lang="en-US" dirty="0" err="1" smtClean="0"/>
              <a:t>desnu</a:t>
            </a:r>
            <a:r>
              <a:rPr lang="en-US" dirty="0" smtClean="0"/>
              <a:t> </a:t>
            </a:r>
            <a:r>
              <a:rPr lang="en-US" dirty="0" err="1" smtClean="0"/>
              <a:t>stranu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641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/>
              <a:t/>
            </a:r>
            <a:br>
              <a:rPr lang="sr-Latn-CS" dirty="0"/>
            </a:br>
            <a:r>
              <a:rPr lang="sr-Latn-CS" dirty="0" smtClean="0"/>
              <a:t/>
            </a:r>
            <a:br>
              <a:rPr lang="sr-Latn-CS" dirty="0" smtClean="0"/>
            </a:br>
            <a:r>
              <a:rPr lang="sr-Latn-CS" dirty="0" smtClean="0"/>
              <a:t>PERIOD OD 1969 – 1995. GODINE...</a:t>
            </a:r>
            <a:r>
              <a:rPr lang="sr-Latn-CS" dirty="0"/>
              <a:t/>
            </a:r>
            <a:br>
              <a:rPr lang="sr-Latn-CS" dirty="0"/>
            </a:br>
            <a:r>
              <a:rPr lang="sr-Latn-CS" dirty="0" smtClean="0"/>
              <a:t/>
            </a:r>
            <a:br>
              <a:rPr lang="sr-Latn-C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4864"/>
            <a:ext cx="9144000" cy="46531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PROGRAM VASPITNO-OBRAZOVNE DELATNOSTI U USTANOVAMA ZA PREDŠKOLSKO VASPITANJE I OBRAZOVANJE U SAPV, </a:t>
            </a:r>
            <a:r>
              <a:rPr lang="en-US" dirty="0" smtClean="0">
                <a:solidFill>
                  <a:srgbClr val="FF0000"/>
                </a:solidFill>
              </a:rPr>
              <a:t>1975. </a:t>
            </a:r>
            <a:r>
              <a:rPr lang="sr-Latn-CS" dirty="0" smtClean="0"/>
              <a:t>...</a:t>
            </a:r>
          </a:p>
          <a:p>
            <a:pPr marL="0" indent="0">
              <a:buNone/>
            </a:pPr>
            <a:r>
              <a:rPr lang="sr-Latn-CS" dirty="0" smtClean="0"/>
              <a:t>Zadatak PU: </a:t>
            </a:r>
          </a:p>
          <a:p>
            <a:r>
              <a:rPr lang="vi-VN" dirty="0" smtClean="0"/>
              <a:t>razvijati zdravo, fizički dobro i skladno razvijeno dete, koje će postepeno ovladati svojom motorikom i razviti svoju čulnu osetljivost, kao pretpostavku potpunijeg do</a:t>
            </a:r>
            <a:r>
              <a:rPr lang="sr-Latn-CS" dirty="0"/>
              <a:t>ž</a:t>
            </a:r>
            <a:r>
              <a:rPr lang="vi-VN" dirty="0" smtClean="0"/>
              <a:t>ivljaja sveta</a:t>
            </a:r>
            <a:r>
              <a:rPr lang="sr-Latn-CS" dirty="0" smtClean="0"/>
              <a:t>.</a:t>
            </a:r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                   OBLAST FIZIČKOG I ZDRAVSTVENOG VASPITANJA, razrada zadataka i sadržaja  po uzrastima</a:t>
            </a:r>
          </a:p>
        </p:txBody>
      </p:sp>
    </p:spTree>
    <p:extLst>
      <p:ext uri="{BB962C8B-B14F-4D97-AF65-F5344CB8AC3E}">
        <p14:creationId xmlns:p14="http://schemas.microsoft.com/office/powerpoint/2010/main" val="227334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PERIOD OD 1969 – 1995. GODINE...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OSNOVE PROGRAMA VASPITNO-OBRAZOVNE DELATNOSTI DEČIJEG VRTIĆA I VASPITNE GRUPE PREDŠKOLSKE DECE PRI OSNOVNOJ ŠKOLI 1</a:t>
            </a:r>
            <a:r>
              <a:rPr lang="sr-Latn-CS" dirty="0" smtClean="0"/>
              <a:t>975</a:t>
            </a:r>
            <a:r>
              <a:rPr lang="en-US" dirty="0" smtClean="0"/>
              <a:t>.</a:t>
            </a:r>
            <a:r>
              <a:rPr lang="sr-Latn-CS" dirty="0" smtClean="0"/>
              <a:t>..</a:t>
            </a:r>
          </a:p>
          <a:p>
            <a:pPr marL="0" indent="0">
              <a:buNone/>
            </a:pPr>
            <a:r>
              <a:rPr lang="en-US" dirty="0" smtClean="0"/>
              <a:t>Oblast </a:t>
            </a:r>
            <a:r>
              <a:rPr lang="en-US" b="1" dirty="0" err="1" smtClean="0"/>
              <a:t>fizičkog</a:t>
            </a:r>
            <a:r>
              <a:rPr lang="en-US" b="1" dirty="0" smtClean="0"/>
              <a:t> i </a:t>
            </a:r>
            <a:r>
              <a:rPr lang="en-US" b="1" dirty="0" err="1" smtClean="0"/>
              <a:t>senzomotornog</a:t>
            </a:r>
            <a:r>
              <a:rPr lang="en-US" b="1" dirty="0" smtClean="0"/>
              <a:t> </a:t>
            </a:r>
            <a:r>
              <a:rPr lang="en-US" b="1" dirty="0" err="1" smtClean="0"/>
              <a:t>razvoja</a:t>
            </a:r>
            <a:r>
              <a:rPr lang="en-US" b="1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formiranje</a:t>
            </a:r>
            <a:r>
              <a:rPr lang="en-US" dirty="0" smtClean="0"/>
              <a:t> </a:t>
            </a:r>
            <a:r>
              <a:rPr lang="en-US" dirty="0" err="1" smtClean="0"/>
              <a:t>zdravog</a:t>
            </a:r>
            <a:r>
              <a:rPr lang="en-US" dirty="0" smtClean="0"/>
              <a:t>, </a:t>
            </a:r>
            <a:r>
              <a:rPr lang="en-US" dirty="0" err="1" smtClean="0"/>
              <a:t>fizički</a:t>
            </a:r>
            <a:r>
              <a:rPr lang="en-US" dirty="0" smtClean="0"/>
              <a:t> </a:t>
            </a:r>
            <a:r>
              <a:rPr lang="en-US" dirty="0" err="1" smtClean="0"/>
              <a:t>dobro</a:t>
            </a:r>
            <a:r>
              <a:rPr lang="en-US" dirty="0" smtClean="0"/>
              <a:t> i </a:t>
            </a:r>
            <a:r>
              <a:rPr lang="en-US" dirty="0" err="1" smtClean="0"/>
              <a:t>skladno</a:t>
            </a:r>
            <a:r>
              <a:rPr lang="en-US" dirty="0" smtClean="0"/>
              <a:t> </a:t>
            </a:r>
            <a:r>
              <a:rPr lang="en-US" dirty="0" err="1" smtClean="0"/>
              <a:t>razvijenog</a:t>
            </a:r>
            <a:r>
              <a:rPr lang="en-US" dirty="0" smtClean="0"/>
              <a:t> </a:t>
            </a:r>
            <a:r>
              <a:rPr lang="en-US" dirty="0" err="1" smtClean="0"/>
              <a:t>deteta</a:t>
            </a:r>
            <a:r>
              <a:rPr lang="en-US" dirty="0" smtClean="0"/>
              <a:t>, </a:t>
            </a:r>
            <a:r>
              <a:rPr lang="en-US" dirty="0" err="1" smtClean="0"/>
              <a:t>spretnog</a:t>
            </a:r>
            <a:r>
              <a:rPr lang="en-US" dirty="0" smtClean="0"/>
              <a:t> i </a:t>
            </a:r>
            <a:r>
              <a:rPr lang="en-US" dirty="0" err="1" smtClean="0"/>
              <a:t>odvažnog</a:t>
            </a:r>
            <a:r>
              <a:rPr lang="en-US" dirty="0" smtClean="0"/>
              <a:t>, </a:t>
            </a:r>
            <a:r>
              <a:rPr lang="en-US" dirty="0" err="1" smtClean="0"/>
              <a:t>koje</a:t>
            </a:r>
            <a:r>
              <a:rPr lang="en-US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 smtClean="0"/>
              <a:t>vlada</a:t>
            </a:r>
            <a:r>
              <a:rPr lang="en-US" dirty="0" smtClean="0"/>
              <a:t> </a:t>
            </a:r>
            <a:r>
              <a:rPr lang="en-US" dirty="0" err="1" smtClean="0"/>
              <a:t>svojom</a:t>
            </a:r>
            <a:r>
              <a:rPr lang="en-US" dirty="0" smtClean="0"/>
              <a:t> </a:t>
            </a:r>
            <a:r>
              <a:rPr lang="en-US" dirty="0" err="1" smtClean="0"/>
              <a:t>motorikom</a:t>
            </a:r>
            <a:r>
              <a:rPr lang="en-US" dirty="0" smtClean="0"/>
              <a:t>, </a:t>
            </a:r>
            <a:r>
              <a:rPr lang="en-US" dirty="0" err="1" smtClean="0"/>
              <a:t>uz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čulne</a:t>
            </a:r>
            <a:r>
              <a:rPr lang="en-US" dirty="0" smtClean="0"/>
              <a:t> </a:t>
            </a:r>
            <a:r>
              <a:rPr lang="en-US" dirty="0" err="1" smtClean="0"/>
              <a:t>osetljivosti</a:t>
            </a:r>
            <a:r>
              <a:rPr lang="en-US" dirty="0" smtClean="0"/>
              <a:t>,...) ;</a:t>
            </a: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r>
              <a:rPr lang="sr-Latn-CS" u="sng" dirty="0" smtClean="0"/>
              <a:t>Fizičko i zdravstveno vaspitanje kao aspekt razvoja (</a:t>
            </a:r>
            <a:r>
              <a:rPr lang="sr-Latn-CS" dirty="0" smtClean="0"/>
              <a:t>zadaci i sadržaji)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461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PREDŠKOLSKO VASPITANJE I OBRAZOVANJE U SAP VOJVODINI, </a:t>
            </a:r>
            <a:r>
              <a:rPr lang="en-US" dirty="0" smtClean="0">
                <a:solidFill>
                  <a:srgbClr val="FF0000"/>
                </a:solidFill>
              </a:rPr>
              <a:t>1985</a:t>
            </a:r>
            <a:r>
              <a:rPr lang="sr-Latn-CS" dirty="0" smtClean="0"/>
              <a:t>.... zaštita i unapredjivanje zdravlja i fizičkog razvoja dece, u okviru </a:t>
            </a:r>
            <a:r>
              <a:rPr lang="sr-Latn-CS" u="sng" dirty="0" smtClean="0"/>
              <a:t>fizičko-senzornog razvoja</a:t>
            </a:r>
            <a:r>
              <a:rPr lang="sr-Latn-CS" dirty="0" smtClean="0"/>
              <a:t> (do 3. godine). </a:t>
            </a:r>
          </a:p>
          <a:p>
            <a:pPr marL="0" indent="0">
              <a:buNone/>
            </a:pPr>
            <a:endParaRPr lang="sr-Latn-CS" dirty="0"/>
          </a:p>
          <a:p>
            <a:pPr marL="0" indent="0">
              <a:buNone/>
            </a:pPr>
            <a:r>
              <a:rPr lang="sr-Latn-CS" dirty="0" smtClean="0"/>
              <a:t>Aspekt  </a:t>
            </a:r>
            <a:r>
              <a:rPr lang="sr-Latn-CS" u="sng" dirty="0" smtClean="0"/>
              <a:t>fizičkog razvoja deteta </a:t>
            </a:r>
            <a:r>
              <a:rPr lang="sr-Latn-CS" dirty="0" smtClean="0"/>
              <a:t>(nakon 3. godine do polaska u školu).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61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ZADACI FIZIČKOG RAZVOJA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stvoriti</a:t>
            </a:r>
            <a:r>
              <a:rPr lang="en-US" dirty="0" smtClean="0"/>
              <a:t> </a:t>
            </a:r>
            <a:r>
              <a:rPr lang="en-US" dirty="0" err="1" smtClean="0"/>
              <a:t>uslove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zdravog</a:t>
            </a:r>
            <a:r>
              <a:rPr lang="en-US" dirty="0" smtClean="0"/>
              <a:t>, </a:t>
            </a:r>
            <a:r>
              <a:rPr lang="en-US" dirty="0" err="1" smtClean="0"/>
              <a:t>fizički</a:t>
            </a:r>
            <a:r>
              <a:rPr lang="en-US" dirty="0" smtClean="0"/>
              <a:t> </a:t>
            </a:r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razvijenog</a:t>
            </a:r>
            <a:r>
              <a:rPr lang="en-US" dirty="0" smtClean="0"/>
              <a:t>, </a:t>
            </a:r>
            <a:r>
              <a:rPr lang="en-US" dirty="0" err="1" smtClean="0"/>
              <a:t>spretnog</a:t>
            </a:r>
            <a:r>
              <a:rPr lang="en-US" dirty="0" smtClean="0"/>
              <a:t> i </a:t>
            </a:r>
            <a:r>
              <a:rPr lang="en-US" dirty="0" err="1" smtClean="0"/>
              <a:t>odvažnog</a:t>
            </a:r>
            <a:r>
              <a:rPr lang="en-US" dirty="0" smtClean="0"/>
              <a:t> </a:t>
            </a:r>
            <a:r>
              <a:rPr lang="en-US" dirty="0" err="1" smtClean="0"/>
              <a:t>deteta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čulne</a:t>
            </a:r>
            <a:r>
              <a:rPr lang="en-US" dirty="0" smtClean="0"/>
              <a:t> </a:t>
            </a:r>
            <a:r>
              <a:rPr lang="en-US" dirty="0" err="1" smtClean="0"/>
              <a:t>osetljivosti</a:t>
            </a:r>
            <a:r>
              <a:rPr lang="en-US" dirty="0" smtClean="0"/>
              <a:t> </a:t>
            </a:r>
            <a:r>
              <a:rPr lang="en-US" dirty="0" err="1" smtClean="0"/>
              <a:t>deteta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razvoj</a:t>
            </a:r>
            <a:r>
              <a:rPr lang="en-US" dirty="0" smtClean="0"/>
              <a:t> i </a:t>
            </a:r>
            <a:r>
              <a:rPr lang="en-US" dirty="0" err="1" smtClean="0"/>
              <a:t>usavršavanje</a:t>
            </a:r>
            <a:r>
              <a:rPr lang="en-US" dirty="0" smtClean="0"/>
              <a:t> </a:t>
            </a:r>
            <a:r>
              <a:rPr lang="en-US" dirty="0" err="1" smtClean="0"/>
              <a:t>sposobnosti</a:t>
            </a:r>
            <a:r>
              <a:rPr lang="en-US" dirty="0" smtClean="0"/>
              <a:t> </a:t>
            </a:r>
            <a:r>
              <a:rPr lang="en-US" dirty="0" err="1" smtClean="0"/>
              <a:t>kretanja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negovanje</a:t>
            </a:r>
            <a:r>
              <a:rPr lang="en-US" dirty="0" smtClean="0"/>
              <a:t> </a:t>
            </a:r>
            <a:r>
              <a:rPr lang="en-US" dirty="0" err="1" smtClean="0"/>
              <a:t>kolektivnog</a:t>
            </a:r>
            <a:r>
              <a:rPr lang="en-US" dirty="0" smtClean="0"/>
              <a:t> </a:t>
            </a:r>
            <a:r>
              <a:rPr lang="en-US" dirty="0" err="1" smtClean="0"/>
              <a:t>duha</a:t>
            </a:r>
            <a:r>
              <a:rPr lang="en-US" dirty="0" smtClean="0"/>
              <a:t> i </a:t>
            </a:r>
            <a:r>
              <a:rPr lang="en-US" dirty="0" err="1" smtClean="0"/>
              <a:t>skladno</a:t>
            </a:r>
            <a:r>
              <a:rPr lang="en-US" dirty="0" smtClean="0"/>
              <a:t> </a:t>
            </a:r>
            <a:r>
              <a:rPr lang="en-US" dirty="0" err="1" smtClean="0"/>
              <a:t>delovanje</a:t>
            </a:r>
            <a:r>
              <a:rPr lang="en-US" dirty="0" smtClean="0"/>
              <a:t> u </a:t>
            </a:r>
            <a:r>
              <a:rPr lang="en-US" dirty="0" err="1" smtClean="0"/>
              <a:t>grupi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široka</a:t>
            </a:r>
            <a:r>
              <a:rPr lang="en-US" dirty="0" smtClean="0"/>
              <a:t> </a:t>
            </a:r>
            <a:r>
              <a:rPr lang="en-US" dirty="0" err="1" smtClean="0"/>
              <a:t>primena</a:t>
            </a:r>
            <a:r>
              <a:rPr lang="en-US" dirty="0" smtClean="0"/>
              <a:t> </a:t>
            </a:r>
            <a:r>
              <a:rPr lang="en-US" dirty="0" err="1" smtClean="0"/>
              <a:t>sposobnosti</a:t>
            </a:r>
            <a:r>
              <a:rPr lang="en-US" dirty="0" smtClean="0"/>
              <a:t>, </a:t>
            </a:r>
            <a:r>
              <a:rPr lang="en-US" dirty="0" err="1" smtClean="0"/>
              <a:t>veština</a:t>
            </a:r>
            <a:r>
              <a:rPr lang="en-US" dirty="0" smtClean="0"/>
              <a:t> i </a:t>
            </a:r>
            <a:r>
              <a:rPr lang="en-US" dirty="0" err="1" smtClean="0"/>
              <a:t>saznanja</a:t>
            </a:r>
            <a:r>
              <a:rPr lang="en-US" dirty="0" smtClean="0"/>
              <a:t>, </a:t>
            </a:r>
            <a:r>
              <a:rPr lang="en-US" dirty="0" err="1" smtClean="0"/>
              <a:t>stečenih</a:t>
            </a:r>
            <a:r>
              <a:rPr lang="en-US" dirty="0" smtClean="0"/>
              <a:t> </a:t>
            </a:r>
            <a:r>
              <a:rPr lang="en-US" dirty="0" err="1" smtClean="0"/>
              <a:t>telesnim</a:t>
            </a:r>
            <a:r>
              <a:rPr lang="en-US" dirty="0" smtClean="0"/>
              <a:t> </a:t>
            </a:r>
            <a:r>
              <a:rPr lang="en-US" dirty="0" err="1" smtClean="0"/>
              <a:t>aktivnostima</a:t>
            </a:r>
            <a:r>
              <a:rPr lang="en-US" dirty="0" smtClean="0"/>
              <a:t>, u </a:t>
            </a:r>
            <a:r>
              <a:rPr lang="en-US" dirty="0" err="1" smtClean="0"/>
              <a:t>ostalim</a:t>
            </a:r>
            <a:r>
              <a:rPr lang="en-US" dirty="0" smtClean="0"/>
              <a:t> </a:t>
            </a:r>
            <a:r>
              <a:rPr lang="en-US" dirty="0" err="1" smtClean="0"/>
              <a:t>aktivnostima</a:t>
            </a:r>
            <a:r>
              <a:rPr lang="en-US" dirty="0" smtClean="0"/>
              <a:t>  </a:t>
            </a:r>
            <a:r>
              <a:rPr lang="en-US" dirty="0" err="1" smtClean="0"/>
              <a:t>deteta</a:t>
            </a:r>
            <a:r>
              <a:rPr lang="en-US" dirty="0" smtClean="0"/>
              <a:t>  u </a:t>
            </a:r>
            <a:r>
              <a:rPr lang="en-US" dirty="0" err="1" smtClean="0"/>
              <a:t>vrtiću</a:t>
            </a:r>
            <a:r>
              <a:rPr lang="en-US" dirty="0" smtClean="0"/>
              <a:t>,...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435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51216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PERIOD OD OSNIVANJA PRVIH PREDŠKOLSKIH USTANOVA DO PRVOG SVETSKOG RATA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UREDBA O SRPSKIM VEROISPOVEDNIM ZABAVIŠTIMA, 1890.</a:t>
            </a:r>
            <a:r>
              <a:rPr lang="sr-Latn-CS" dirty="0" smtClean="0"/>
              <a:t> ... </a:t>
            </a:r>
            <a:r>
              <a:rPr lang="en-US" dirty="0" smtClean="0"/>
              <a:t>da </a:t>
            </a:r>
            <a:r>
              <a:rPr lang="en-US" dirty="0" err="1" smtClean="0">
                <a:solidFill>
                  <a:srgbClr val="FF0000"/>
                </a:solidFill>
              </a:rPr>
              <a:t>razvija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dečije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telo</a:t>
            </a:r>
            <a:r>
              <a:rPr lang="en-US" dirty="0" smtClean="0"/>
              <a:t>, </a:t>
            </a:r>
            <a:r>
              <a:rPr lang="en-US" dirty="0" err="1" smtClean="0"/>
              <a:t>čula</a:t>
            </a:r>
            <a:r>
              <a:rPr lang="en-US" dirty="0" smtClean="0"/>
              <a:t> I duh I da </a:t>
            </a:r>
            <a:r>
              <a:rPr lang="en-US" dirty="0" err="1" smtClean="0"/>
              <a:t>ih</a:t>
            </a:r>
            <a:r>
              <a:rPr lang="en-US" dirty="0" smtClean="0"/>
              <a:t> </a:t>
            </a:r>
            <a:r>
              <a:rPr lang="en-US" dirty="0" err="1" smtClean="0"/>
              <a:t>pripremi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nastavu</a:t>
            </a:r>
            <a:r>
              <a:rPr lang="en-US" dirty="0" smtClean="0"/>
              <a:t> u </a:t>
            </a:r>
            <a:r>
              <a:rPr lang="en-US" dirty="0" err="1" smtClean="0"/>
              <a:t>osnovnoj</a:t>
            </a:r>
            <a:r>
              <a:rPr lang="en-US" dirty="0" smtClean="0"/>
              <a:t> </a:t>
            </a:r>
            <a:r>
              <a:rPr lang="en-US" dirty="0" err="1" smtClean="0"/>
              <a:t>školi</a:t>
            </a:r>
            <a:r>
              <a:rPr lang="sr-Latn-CS" dirty="0" smtClean="0"/>
              <a:t>.</a:t>
            </a:r>
          </a:p>
          <a:p>
            <a:r>
              <a:rPr lang="en-US" dirty="0" smtClean="0"/>
              <a:t>GRADIVO ZA RAZNA ZANIMANJA SRPČADI, 1898.</a:t>
            </a:r>
            <a:r>
              <a:rPr lang="sr-Latn-CS" dirty="0" smtClean="0"/>
              <a:t> ...</a:t>
            </a:r>
            <a:r>
              <a:rPr lang="en-US" dirty="0" smtClean="0"/>
              <a:t>da se </a:t>
            </a:r>
            <a:r>
              <a:rPr lang="en-US" dirty="0" err="1" smtClean="0"/>
              <a:t>dete</a:t>
            </a:r>
            <a:r>
              <a:rPr lang="en-US" dirty="0" smtClean="0"/>
              <a:t> u </a:t>
            </a:r>
            <a:r>
              <a:rPr lang="en-US" dirty="0" err="1" smtClean="0"/>
              <a:t>zabavištu</a:t>
            </a:r>
            <a:r>
              <a:rPr lang="en-US" dirty="0" smtClean="0"/>
              <a:t> </a:t>
            </a:r>
            <a:r>
              <a:rPr lang="en-US" dirty="0" err="1" smtClean="0"/>
              <a:t>zabavlja</a:t>
            </a:r>
            <a:r>
              <a:rPr lang="en-US" dirty="0" smtClean="0"/>
              <a:t> </a:t>
            </a:r>
            <a:r>
              <a:rPr lang="sr-Latn-CS" dirty="0" smtClean="0"/>
              <a:t>„...</a:t>
            </a:r>
            <a:r>
              <a:rPr lang="en-US" dirty="0" smtClean="0"/>
              <a:t>i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toj</a:t>
            </a:r>
            <a:r>
              <a:rPr lang="en-US" dirty="0" smtClean="0"/>
              <a:t> </a:t>
            </a:r>
            <a:r>
              <a:rPr lang="en-US" dirty="0" err="1" smtClean="0"/>
              <a:t>zabavi</a:t>
            </a:r>
            <a:r>
              <a:rPr lang="en-US" dirty="0" smtClean="0"/>
              <a:t>  </a:t>
            </a:r>
            <a:r>
              <a:rPr lang="en-US" dirty="0" err="1" smtClean="0"/>
              <a:t>valja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da mu se </a:t>
            </a:r>
            <a:r>
              <a:rPr lang="en-US" dirty="0" err="1" smtClean="0">
                <a:solidFill>
                  <a:srgbClr val="FF0000"/>
                </a:solidFill>
              </a:rPr>
              <a:t>telo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očuva</a:t>
            </a:r>
            <a:r>
              <a:rPr lang="en-US" dirty="0" smtClean="0">
                <a:solidFill>
                  <a:srgbClr val="FF0000"/>
                </a:solidFill>
              </a:rPr>
              <a:t> i </a:t>
            </a:r>
            <a:r>
              <a:rPr lang="en-US" dirty="0" err="1" smtClean="0">
                <a:solidFill>
                  <a:srgbClr val="FF0000"/>
                </a:solidFill>
              </a:rPr>
              <a:t>pravilno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razvija</a:t>
            </a:r>
            <a:r>
              <a:rPr lang="sr-Latn-CS" dirty="0" smtClean="0"/>
              <a:t>“.</a:t>
            </a:r>
          </a:p>
          <a:p>
            <a:r>
              <a:rPr lang="en-US" dirty="0" smtClean="0"/>
              <a:t>ZBIRKA CELOKUPNOG RADA U SRPSKOM VEROISPOVEDNOM ZABAVIŠTU ZA PORODICE, ZABAVIŠTA I ZABAVILJE, 1904 – 1905.</a:t>
            </a:r>
            <a:r>
              <a:rPr lang="sr-Latn-CS" dirty="0" smtClean="0"/>
              <a:t> ... „što bolji i razumniji </a:t>
            </a:r>
            <a:r>
              <a:rPr lang="sr-Latn-CS" dirty="0" smtClean="0">
                <a:solidFill>
                  <a:srgbClr val="FF0000"/>
                </a:solidFill>
              </a:rPr>
              <a:t>razvoj  telesnog života deteta</a:t>
            </a:r>
            <a:r>
              <a:rPr lang="sr-Latn-CS" dirty="0" smtClean="0"/>
              <a:t>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251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5286610"/>
              </p:ext>
            </p:extLst>
          </p:nvPr>
        </p:nvGraphicFramePr>
        <p:xfrm>
          <a:off x="-108520" y="1772816"/>
          <a:ext cx="9252521" cy="426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45744"/>
                <a:gridCol w="5306777"/>
              </a:tblGrid>
              <a:tr h="26642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2800" dirty="0" smtClean="0">
                          <a:effectLst/>
                        </a:rPr>
                        <a:t>Zdravstveno-higijenske AKTIVNOSTI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sl-SI" sz="2800" dirty="0">
                          <a:effectLst/>
                        </a:rPr>
                        <a:t>kretanje, 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sl-SI" sz="2800" dirty="0">
                          <a:effectLst/>
                        </a:rPr>
                        <a:t>pravilno disanje,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sl-SI" sz="2800" dirty="0">
                          <a:effectLst/>
                        </a:rPr>
                        <a:t>postepeno naprezanje  mišićnih grupa</a:t>
                      </a:r>
                      <a:r>
                        <a:rPr lang="sl-SI" sz="2800" dirty="0" smtClean="0">
                          <a:effectLst/>
                        </a:rPr>
                        <a:t>,...</a:t>
                      </a:r>
                    </a:p>
                    <a:p>
                      <a:pPr marL="0" lvl="0" indent="0" algn="just">
                        <a:spcAft>
                          <a:spcPts val="0"/>
                        </a:spcAft>
                        <a:buFont typeface="Wingdings"/>
                        <a:buNone/>
                        <a:tabLst>
                          <a:tab pos="457200" algn="l"/>
                        </a:tabLst>
                      </a:pPr>
                      <a:r>
                        <a:rPr lang="sl-SI" sz="2800" dirty="0" smtClean="0">
                          <a:effectLst/>
                          <a:latin typeface="Times New Roman"/>
                          <a:ea typeface="Times New Roman"/>
                        </a:rPr>
                        <a:t>VEŽBE: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vežbe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za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razvoj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pojedinih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mišićnih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grupa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vežbe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za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razvoj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raznovrsnih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oblika</a:t>
                      </a:r>
                      <a:r>
                        <a:rPr lang="en-US" sz="2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800" dirty="0" err="1" smtClean="0">
                          <a:effectLst/>
                          <a:latin typeface="Times New Roman"/>
                          <a:ea typeface="Times New Roman"/>
                        </a:rPr>
                        <a:t>kretanja</a:t>
                      </a:r>
                      <a:endParaRPr lang="en-US" sz="2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457200" algn="l"/>
                        </a:tabLst>
                      </a:pP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1954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PERIOD OD  1996-2006. GODINE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OSNOVE PROGRAMA PREDŠKOLSKOG VASPITANJA I OBRAZOVANJA DECE UZRASTA OD TRI DO SEDAM GODINA, 1996.</a:t>
            </a:r>
            <a:r>
              <a:rPr lang="sr-Latn-CS" dirty="0" smtClean="0"/>
              <a:t>...</a:t>
            </a:r>
          </a:p>
          <a:p>
            <a:pPr marL="0" indent="0">
              <a:buNone/>
            </a:pPr>
            <a:r>
              <a:rPr lang="sr-Latn-CS" dirty="0" smtClean="0"/>
              <a:t>Model A i Model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26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005941"/>
              </p:ext>
            </p:extLst>
          </p:nvPr>
        </p:nvGraphicFramePr>
        <p:xfrm>
          <a:off x="0" y="764704"/>
          <a:ext cx="9144000" cy="37385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87256"/>
                <a:gridCol w="6556744"/>
              </a:tblGrid>
              <a:tr h="111959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>
                          <a:effectLst/>
                        </a:rPr>
                        <a:t>Model B</a:t>
                      </a:r>
                      <a:endParaRPr lang="en-US" sz="2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4758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 err="1">
                          <a:effectLst/>
                        </a:rPr>
                        <a:t>Ostvarivanje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r>
                        <a:rPr lang="en-GB" sz="2800" dirty="0" err="1">
                          <a:effectLst/>
                        </a:rPr>
                        <a:t>ciljeva</a:t>
                      </a:r>
                      <a:r>
                        <a:rPr lang="en-GB" sz="2800" dirty="0">
                          <a:effectLst/>
                        </a:rPr>
                        <a:t> u </a:t>
                      </a:r>
                      <a:r>
                        <a:rPr lang="en-GB" sz="2800" b="1" dirty="0" err="1">
                          <a:effectLst/>
                        </a:rPr>
                        <a:t>sistemu</a:t>
                      </a:r>
                      <a:r>
                        <a:rPr lang="en-GB" sz="2800" b="1" dirty="0">
                          <a:effectLst/>
                        </a:rPr>
                        <a:t> </a:t>
                      </a:r>
                      <a:r>
                        <a:rPr lang="en-GB" sz="2800" b="1" dirty="0" err="1">
                          <a:effectLst/>
                        </a:rPr>
                        <a:t>aktivnosti</a:t>
                      </a:r>
                      <a:endParaRPr lang="en-US" sz="2800" b="1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sr-Latn-C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1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2800" dirty="0" err="1">
                          <a:effectLst/>
                        </a:rPr>
                        <a:t>Fizički</a:t>
                      </a:r>
                      <a:r>
                        <a:rPr lang="en-GB" sz="2800" dirty="0">
                          <a:effectLst/>
                        </a:rPr>
                        <a:t> </a:t>
                      </a:r>
                      <a:r>
                        <a:rPr lang="en-GB" sz="2800" dirty="0" err="1">
                          <a:effectLst/>
                        </a:rPr>
                        <a:t>razvoj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telesne aktivnosti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perceptivne aktivnosti 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zdravstveno-higijenske aktivnosti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924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7528191"/>
              </p:ext>
            </p:extLst>
          </p:nvPr>
        </p:nvGraphicFramePr>
        <p:xfrm>
          <a:off x="0" y="1124744"/>
          <a:ext cx="9144000" cy="57308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64466"/>
                <a:gridCol w="6379534"/>
              </a:tblGrid>
              <a:tr h="103691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2800" dirty="0">
                          <a:effectLst/>
                        </a:rPr>
                        <a:t>Fizički razvoj</a:t>
                      </a:r>
                      <a:endParaRPr lang="en-US" sz="28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2800" dirty="0">
                          <a:effectLst/>
                        </a:rPr>
                        <a:t> 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476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r-Latn-CS" sz="2800" dirty="0" smtClean="0">
                          <a:effectLst/>
                        </a:rPr>
                        <a:t>Telesne </a:t>
                      </a:r>
                      <a:r>
                        <a:rPr lang="sr-Latn-CS" sz="2800" dirty="0">
                          <a:effectLst/>
                        </a:rPr>
                        <a:t>aktivnosti (razvoj motorike)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zdravo, fizički dobro i skladno razvijeno dete,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bolje i ekonomičnije funkcionisanje i jačanje organizma,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sticanje bogatog motoričkog iskustva,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upoznavanje sopstvenog tela,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podsticanje razvoja lateralizacije,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razvoj telesnih svojstava(brzine, okretnosti, snage,...),</a:t>
                      </a:r>
                      <a:endParaRPr lang="en-US" sz="28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457200" algn="l"/>
                        </a:tabLst>
                      </a:pPr>
                      <a:r>
                        <a:rPr lang="sr-Latn-CS" sz="2800" dirty="0">
                          <a:effectLst/>
                        </a:rPr>
                        <a:t>pripremljenost deteta za fizičke napore koji ga očekuju u osnovnoj školi,...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695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PERIOD OD 2006. DO DANAS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CS" dirty="0" smtClean="0"/>
              <a:t> </a:t>
            </a:r>
            <a:r>
              <a:rPr lang="sr-Latn-CS" i="1" dirty="0" smtClean="0"/>
              <a:t>Opšte osnove predškolskog programa</a:t>
            </a:r>
            <a:r>
              <a:rPr lang="sr-Latn-CS" dirty="0" smtClean="0"/>
              <a:t>, 2006.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9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1904-05.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6" y="1196752"/>
            <a:ext cx="9139104" cy="56612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r-Latn-CS" sz="2400" dirty="0" smtClean="0"/>
              <a:t>Predmeti u zabavištu: ... </a:t>
            </a:r>
            <a:r>
              <a:rPr lang="sr-Latn-CS" sz="2400" dirty="0" smtClean="0">
                <a:solidFill>
                  <a:srgbClr val="FF0000"/>
                </a:solidFill>
              </a:rPr>
              <a:t>TELESNA VEŽBANJA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sr-Latn-CS" sz="2400" b="1" dirty="0" smtClean="0"/>
              <a:t>gimnastičke igre </a:t>
            </a:r>
            <a:r>
              <a:rPr lang="sr-Latn-CS" sz="2400" dirty="0" smtClean="0"/>
              <a:t>(društvene igre koje služe pravilnom razvoju pojedinih delova tela i kojima je glavni cilj kretanje, npr. trčanje, skakanje,...),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sr-Latn-CS" sz="2400" b="1" dirty="0" smtClean="0"/>
              <a:t>redna vežbanja </a:t>
            </a:r>
            <a:r>
              <a:rPr lang="sr-Latn-CS" sz="2400" dirty="0" smtClean="0"/>
              <a:t>(koja imaju za cilj „da se dete nauči redu i privikne udruženosti“ ,npr. obrazovanje redova, koračanje, marširanje, stupanje po taktu,...),</a:t>
            </a:r>
          </a:p>
          <a:p>
            <a:pPr marL="0" indent="0">
              <a:buNone/>
            </a:pPr>
            <a:r>
              <a:rPr lang="en-US" sz="2400" dirty="0"/>
              <a:t>-</a:t>
            </a:r>
            <a:r>
              <a:rPr lang="sr-Latn-CS" sz="2400" b="1" dirty="0" smtClean="0"/>
              <a:t>slobodna telesna vežbanja</a:t>
            </a:r>
            <a:r>
              <a:rPr lang="sr-Latn-CS" sz="2400" dirty="0" smtClean="0"/>
              <a:t> </a:t>
            </a:r>
            <a:r>
              <a:rPr lang="sr-Latn-CS" sz="2400" b="1" dirty="0" smtClean="0"/>
              <a:t>bez sprava </a:t>
            </a:r>
            <a:r>
              <a:rPr lang="sr-Latn-CS" sz="2400" dirty="0" smtClean="0"/>
              <a:t>(koja imaju za cilj da se svaki deo tela naizmenično pokreće i time dete uputi u mogućnosti pravilnog kretanja svakog pojedinog dela tela, npr. pokreti rukama, nogama, glavom, telom,...)</a:t>
            </a:r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sr-Latn-CS" sz="2400" b="1" dirty="0" smtClean="0"/>
              <a:t>telesna vežbanja na spravama</a:t>
            </a:r>
            <a:r>
              <a:rPr lang="sr-Latn-CS" sz="2400" dirty="0" smtClean="0"/>
              <a:t>, koja preporučuje za školsku decu, jer su opasna i suviše opterećuju </a:t>
            </a:r>
            <a:r>
              <a:rPr lang="en-US" sz="2400" dirty="0" err="1" smtClean="0"/>
              <a:t>malu</a:t>
            </a:r>
            <a:r>
              <a:rPr lang="en-US" sz="2400" dirty="0" smtClean="0"/>
              <a:t> </a:t>
            </a:r>
            <a:r>
              <a:rPr lang="sr-Latn-CS" sz="2400" dirty="0" smtClean="0"/>
              <a:t>decu, </a:t>
            </a:r>
            <a:r>
              <a:rPr lang="en-US" sz="2400" dirty="0" err="1"/>
              <a:t>z</a:t>
            </a:r>
            <a:r>
              <a:rPr lang="en-US" sz="2400" dirty="0" err="1" smtClean="0"/>
              <a:t>ato</a:t>
            </a:r>
            <a:r>
              <a:rPr lang="en-US" sz="2400" dirty="0" smtClean="0"/>
              <a:t> </a:t>
            </a:r>
            <a:r>
              <a:rPr lang="sr-Latn-CS" sz="2400" dirty="0" smtClean="0"/>
              <a:t> gimnastičke sprave ne treba ni unositi u zabavište.</a:t>
            </a:r>
          </a:p>
          <a:p>
            <a:pPr marL="0" indent="0">
              <a:buNone/>
            </a:pPr>
            <a:endParaRPr lang="sr-Latn-CS" sz="2400" dirty="0" smtClean="0"/>
          </a:p>
        </p:txBody>
      </p:sp>
    </p:spTree>
    <p:extLst>
      <p:ext uri="{BB962C8B-B14F-4D97-AF65-F5344CB8AC3E}">
        <p14:creationId xmlns:p14="http://schemas.microsoft.com/office/powerpoint/2010/main" val="282427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en-US" dirty="0" smtClean="0"/>
              <a:t>1904-05.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/>
              <a:t>Uuputstva</a:t>
            </a:r>
            <a:r>
              <a:rPr lang="en-US" dirty="0" smtClean="0"/>
              <a:t> </a:t>
            </a:r>
            <a:r>
              <a:rPr lang="en-US" dirty="0" err="1" smtClean="0"/>
              <a:t>zabaviljama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organizovanje</a:t>
            </a:r>
            <a:r>
              <a:rPr lang="en-US" dirty="0" smtClean="0"/>
              <a:t> </a:t>
            </a:r>
            <a:r>
              <a:rPr lang="en-US" dirty="0" err="1" smtClean="0"/>
              <a:t>telesnog</a:t>
            </a:r>
            <a:r>
              <a:rPr lang="en-US" dirty="0" smtClean="0"/>
              <a:t> </a:t>
            </a:r>
            <a:r>
              <a:rPr lang="en-US" dirty="0" err="1" smtClean="0"/>
              <a:t>vežbanja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sr-Latn-CS" dirty="0" smtClean="0"/>
              <a:t>„</a:t>
            </a:r>
            <a:r>
              <a:rPr lang="en-US" dirty="0" err="1" smtClean="0"/>
              <a:t>vežbe</a:t>
            </a:r>
            <a:r>
              <a:rPr lang="en-US" dirty="0" smtClean="0"/>
              <a:t> </a:t>
            </a:r>
            <a:r>
              <a:rPr lang="en-US" dirty="0" err="1" smtClean="0"/>
              <a:t>počnimo</a:t>
            </a:r>
            <a:r>
              <a:rPr lang="en-US" dirty="0" smtClean="0"/>
              <a:t> </a:t>
            </a:r>
            <a:r>
              <a:rPr lang="en-US" dirty="0" err="1" smtClean="0"/>
              <a:t>uvek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kojim</a:t>
            </a:r>
            <a:r>
              <a:rPr lang="en-US" dirty="0" smtClean="0"/>
              <a:t> </a:t>
            </a:r>
            <a:r>
              <a:rPr lang="en-US" dirty="0" err="1" smtClean="0"/>
              <a:t>umerenim</a:t>
            </a:r>
            <a:r>
              <a:rPr lang="en-US" dirty="0" smtClean="0"/>
              <a:t> </a:t>
            </a:r>
            <a:r>
              <a:rPr lang="en-US" dirty="0" err="1" smtClean="0"/>
              <a:t>pokretom</a:t>
            </a:r>
            <a:r>
              <a:rPr lang="en-US" dirty="0" smtClean="0"/>
              <a:t>, </a:t>
            </a:r>
            <a:r>
              <a:rPr lang="en-US" dirty="0" err="1" smtClean="0"/>
              <a:t>zatim</a:t>
            </a:r>
            <a:r>
              <a:rPr lang="en-US" dirty="0" smtClean="0"/>
              <a:t> </a:t>
            </a:r>
            <a:r>
              <a:rPr lang="en-US" dirty="0" err="1" smtClean="0"/>
              <a:t>predjimo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brže</a:t>
            </a:r>
            <a:r>
              <a:rPr lang="en-US" dirty="0" smtClean="0"/>
              <a:t> i </a:t>
            </a:r>
            <a:r>
              <a:rPr lang="en-US" dirty="0" err="1" smtClean="0"/>
              <a:t>najposle</a:t>
            </a:r>
            <a:r>
              <a:rPr lang="en-US" dirty="0" smtClean="0"/>
              <a:t> </a:t>
            </a:r>
            <a:r>
              <a:rPr lang="en-US" dirty="0" err="1" smtClean="0"/>
              <a:t>završimo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najlakšim</a:t>
            </a:r>
            <a:r>
              <a:rPr lang="en-US" dirty="0" smtClean="0"/>
              <a:t>;</a:t>
            </a:r>
            <a:endParaRPr lang="sr-Latn-CS" dirty="0"/>
          </a:p>
          <a:p>
            <a:r>
              <a:rPr lang="en-US" dirty="0" err="1" smtClean="0"/>
              <a:t>življe</a:t>
            </a:r>
            <a:r>
              <a:rPr lang="en-US" dirty="0" smtClean="0"/>
              <a:t> </a:t>
            </a:r>
            <a:r>
              <a:rPr lang="en-US" dirty="0" err="1" smtClean="0"/>
              <a:t>kretanje</a:t>
            </a:r>
            <a:r>
              <a:rPr lang="en-US" dirty="0" smtClean="0"/>
              <a:t> </a:t>
            </a:r>
            <a:r>
              <a:rPr lang="en-US" dirty="0" err="1" smtClean="0"/>
              <a:t>neka</a:t>
            </a:r>
            <a:r>
              <a:rPr lang="en-US" dirty="0" smtClean="0"/>
              <a:t> ne </a:t>
            </a:r>
            <a:r>
              <a:rPr lang="en-US" dirty="0" err="1" smtClean="0"/>
              <a:t>zameni</a:t>
            </a:r>
            <a:r>
              <a:rPr lang="en-US" dirty="0" smtClean="0"/>
              <a:t> </a:t>
            </a:r>
            <a:r>
              <a:rPr lang="en-US" dirty="0" err="1" smtClean="0"/>
              <a:t>odmah</a:t>
            </a:r>
            <a:r>
              <a:rPr lang="en-US" dirty="0" smtClean="0"/>
              <a:t> </a:t>
            </a:r>
            <a:r>
              <a:rPr lang="en-US" dirty="0" err="1" smtClean="0"/>
              <a:t>mirnoća</a:t>
            </a:r>
            <a:r>
              <a:rPr lang="en-US" dirty="0" smtClean="0"/>
              <a:t>, no se </a:t>
            </a:r>
            <a:r>
              <a:rPr lang="en-US" dirty="0" err="1" smtClean="0"/>
              <a:t>valja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decom</a:t>
            </a:r>
            <a:r>
              <a:rPr lang="en-US" dirty="0" smtClean="0"/>
              <a:t> </a:t>
            </a:r>
            <a:r>
              <a:rPr lang="en-US" dirty="0" err="1" smtClean="0"/>
              <a:t>najpre</a:t>
            </a:r>
            <a:r>
              <a:rPr lang="en-US" dirty="0" smtClean="0"/>
              <a:t> </a:t>
            </a:r>
            <a:r>
              <a:rPr lang="en-US" dirty="0" err="1" smtClean="0"/>
              <a:t>prošetati</a:t>
            </a:r>
            <a:r>
              <a:rPr lang="en-US" dirty="0" smtClean="0"/>
              <a:t> </a:t>
            </a:r>
            <a:r>
              <a:rPr lang="en-US" dirty="0" err="1" smtClean="0"/>
              <a:t>malo</a:t>
            </a:r>
            <a:r>
              <a:rPr lang="en-US" dirty="0" smtClean="0"/>
              <a:t>, da bi se </a:t>
            </a:r>
            <a:r>
              <a:rPr lang="en-US" dirty="0" err="1" smtClean="0"/>
              <a:t>postepeno</a:t>
            </a:r>
            <a:r>
              <a:rPr lang="en-US" dirty="0" smtClean="0"/>
              <a:t> </a:t>
            </a:r>
            <a:r>
              <a:rPr lang="en-US" dirty="0" err="1" smtClean="0"/>
              <a:t>rashladila</a:t>
            </a:r>
            <a:r>
              <a:rPr lang="en-US" dirty="0" smtClean="0"/>
              <a:t>;</a:t>
            </a:r>
            <a:endParaRPr lang="sr-Latn-CS" dirty="0"/>
          </a:p>
          <a:p>
            <a:r>
              <a:rPr lang="en-US" dirty="0" err="1" smtClean="0"/>
              <a:t>posle</a:t>
            </a:r>
            <a:r>
              <a:rPr lang="en-US" dirty="0" smtClean="0"/>
              <a:t> </a:t>
            </a:r>
            <a:r>
              <a:rPr lang="en-US" dirty="0" err="1" smtClean="0"/>
              <a:t>vežbe</a:t>
            </a:r>
            <a:r>
              <a:rPr lang="en-US" dirty="0" smtClean="0"/>
              <a:t> </a:t>
            </a:r>
            <a:r>
              <a:rPr lang="en-US" dirty="0" err="1" smtClean="0"/>
              <a:t>deca</a:t>
            </a:r>
            <a:r>
              <a:rPr lang="en-US" dirty="0" smtClean="0"/>
              <a:t> ne </a:t>
            </a:r>
            <a:r>
              <a:rPr lang="en-US" dirty="0" err="1" smtClean="0"/>
              <a:t>smeju</a:t>
            </a:r>
            <a:r>
              <a:rPr lang="en-US" dirty="0" smtClean="0"/>
              <a:t> </a:t>
            </a:r>
            <a:r>
              <a:rPr lang="en-US" dirty="0" err="1" smtClean="0"/>
              <a:t>piti</a:t>
            </a:r>
            <a:r>
              <a:rPr lang="en-US" dirty="0" smtClean="0"/>
              <a:t> </a:t>
            </a:r>
            <a:r>
              <a:rPr lang="en-US" dirty="0" err="1" smtClean="0"/>
              <a:t>vode</a:t>
            </a:r>
            <a:r>
              <a:rPr lang="en-US" dirty="0" smtClean="0"/>
              <a:t>, </a:t>
            </a:r>
            <a:r>
              <a:rPr lang="en-US" dirty="0" err="1" smtClean="0"/>
              <a:t>niti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hladnu</a:t>
            </a:r>
            <a:r>
              <a:rPr lang="en-US" dirty="0" smtClean="0"/>
              <a:t> </a:t>
            </a:r>
            <a:r>
              <a:rPr lang="en-US" dirty="0" err="1" smtClean="0"/>
              <a:t>zemlju</a:t>
            </a:r>
            <a:r>
              <a:rPr lang="en-US" dirty="0" smtClean="0"/>
              <a:t> </a:t>
            </a:r>
            <a:r>
              <a:rPr lang="en-US" dirty="0" err="1" smtClean="0"/>
              <a:t>sesti</a:t>
            </a:r>
            <a:r>
              <a:rPr lang="en-US" dirty="0" smtClean="0"/>
              <a:t>,</a:t>
            </a:r>
            <a:endParaRPr lang="sr-Latn-CS" dirty="0" smtClean="0"/>
          </a:p>
          <a:p>
            <a:r>
              <a:rPr lang="en-US" dirty="0" err="1" smtClean="0"/>
              <a:t>deca</a:t>
            </a:r>
            <a:r>
              <a:rPr lang="en-US" dirty="0" smtClean="0"/>
              <a:t> </a:t>
            </a:r>
            <a:r>
              <a:rPr lang="en-US" dirty="0" err="1" smtClean="0"/>
              <a:t>neka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toliko</a:t>
            </a:r>
            <a:r>
              <a:rPr lang="en-US" dirty="0" smtClean="0"/>
              <a:t> </a:t>
            </a:r>
            <a:r>
              <a:rPr lang="en-US" dirty="0" err="1" smtClean="0"/>
              <a:t>daleko</a:t>
            </a:r>
            <a:r>
              <a:rPr lang="en-US" dirty="0" smtClean="0"/>
              <a:t>, da </a:t>
            </a:r>
            <a:r>
              <a:rPr lang="en-US" dirty="0" err="1" smtClean="0"/>
              <a:t>ruke</a:t>
            </a:r>
            <a:r>
              <a:rPr lang="en-US" dirty="0" smtClean="0"/>
              <a:t> i </a:t>
            </a:r>
            <a:r>
              <a:rPr lang="en-US" dirty="0" err="1" smtClean="0"/>
              <a:t>noge</a:t>
            </a:r>
            <a:r>
              <a:rPr lang="en-US" dirty="0" smtClean="0"/>
              <a:t> </a:t>
            </a:r>
            <a:r>
              <a:rPr lang="en-US" dirty="0" err="1" smtClean="0"/>
              <a:t>slobodno</a:t>
            </a:r>
            <a:r>
              <a:rPr lang="en-US" dirty="0" smtClean="0"/>
              <a:t> </a:t>
            </a:r>
            <a:r>
              <a:rPr lang="en-US" dirty="0" err="1" smtClean="0"/>
              <a:t>kretati</a:t>
            </a:r>
            <a:r>
              <a:rPr lang="en-US" dirty="0" smtClean="0"/>
              <a:t> </a:t>
            </a:r>
            <a:r>
              <a:rPr lang="en-US" dirty="0" err="1" smtClean="0"/>
              <a:t>mogu</a:t>
            </a:r>
            <a:r>
              <a:rPr lang="en-US" dirty="0" smtClean="0"/>
              <a:t>, </a:t>
            </a:r>
            <a:r>
              <a:rPr lang="en-US" dirty="0" err="1" smtClean="0"/>
              <a:t>bez</a:t>
            </a:r>
            <a:r>
              <a:rPr lang="en-US" dirty="0" smtClean="0"/>
              <a:t> da </a:t>
            </a:r>
            <a:r>
              <a:rPr lang="en-US" dirty="0" err="1" smtClean="0"/>
              <a:t>jedna</a:t>
            </a:r>
            <a:r>
              <a:rPr lang="en-US" dirty="0" smtClean="0"/>
              <a:t> </a:t>
            </a:r>
            <a:r>
              <a:rPr lang="en-US" dirty="0" err="1" smtClean="0"/>
              <a:t>drugima</a:t>
            </a:r>
            <a:r>
              <a:rPr lang="en-US" dirty="0" smtClean="0"/>
              <a:t> </a:t>
            </a:r>
            <a:r>
              <a:rPr lang="en-US" dirty="0" err="1" smtClean="0"/>
              <a:t>smetaju</a:t>
            </a:r>
            <a:r>
              <a:rPr lang="en-US" dirty="0" smtClean="0"/>
              <a:t>;</a:t>
            </a:r>
            <a:endParaRPr lang="sr-Latn-CS" dirty="0" smtClean="0"/>
          </a:p>
          <a:p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vežbanju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komandu</a:t>
            </a:r>
            <a:r>
              <a:rPr lang="en-US" dirty="0" smtClean="0"/>
              <a:t> </a:t>
            </a:r>
            <a:r>
              <a:rPr lang="en-US" dirty="0" err="1" smtClean="0"/>
              <a:t>paziti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, da </a:t>
            </a:r>
            <a:r>
              <a:rPr lang="en-US" dirty="0" err="1" smtClean="0"/>
              <a:t>deca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najvećom</a:t>
            </a:r>
            <a:r>
              <a:rPr lang="en-US" dirty="0" smtClean="0"/>
              <a:t> </a:t>
            </a:r>
            <a:r>
              <a:rPr lang="en-US" dirty="0" err="1" smtClean="0"/>
              <a:t>brzinom</a:t>
            </a:r>
            <a:r>
              <a:rPr lang="en-US" dirty="0" smtClean="0"/>
              <a:t> i </a:t>
            </a:r>
            <a:r>
              <a:rPr lang="en-US" dirty="0" err="1" smtClean="0"/>
              <a:t>tačnošću</a:t>
            </a:r>
            <a:r>
              <a:rPr lang="en-US" dirty="0" smtClean="0"/>
              <a:t> </a:t>
            </a:r>
            <a:r>
              <a:rPr lang="en-US" dirty="0" err="1" smtClean="0"/>
              <a:t>izvršuju</a:t>
            </a:r>
            <a:r>
              <a:rPr lang="en-US" dirty="0" smtClean="0"/>
              <a:t>, i ne </a:t>
            </a:r>
            <a:r>
              <a:rPr lang="en-US" dirty="0" err="1" smtClean="0"/>
              <a:t>treba</a:t>
            </a:r>
            <a:r>
              <a:rPr lang="en-US" dirty="0" smtClean="0"/>
              <a:t> se </a:t>
            </a:r>
            <a:r>
              <a:rPr lang="en-US" dirty="0" err="1" smtClean="0"/>
              <a:t>zadovoljiti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polovnim</a:t>
            </a:r>
            <a:r>
              <a:rPr lang="en-US" dirty="0" smtClean="0"/>
              <a:t> i </a:t>
            </a:r>
            <a:r>
              <a:rPr lang="en-US" dirty="0" err="1" smtClean="0"/>
              <a:t>neusavršenim</a:t>
            </a:r>
            <a:r>
              <a:rPr lang="en-US" dirty="0" smtClean="0"/>
              <a:t> </a:t>
            </a:r>
            <a:r>
              <a:rPr lang="en-US" dirty="0" err="1" smtClean="0"/>
              <a:t>pokretima</a:t>
            </a:r>
            <a:r>
              <a:rPr lang="en-US" dirty="0" smtClean="0"/>
              <a:t>;</a:t>
            </a:r>
            <a:endParaRPr lang="sr-Latn-CS" dirty="0" smtClean="0"/>
          </a:p>
          <a:p>
            <a:r>
              <a:rPr lang="en-US" dirty="0" err="1" smtClean="0"/>
              <a:t>deca</a:t>
            </a:r>
            <a:r>
              <a:rPr lang="en-US" dirty="0" smtClean="0"/>
              <a:t> </a:t>
            </a:r>
            <a:r>
              <a:rPr lang="en-US" dirty="0" err="1" smtClean="0"/>
              <a:t>treba</a:t>
            </a:r>
            <a:r>
              <a:rPr lang="en-US" dirty="0" smtClean="0"/>
              <a:t> da </a:t>
            </a:r>
            <a:r>
              <a:rPr lang="en-US" dirty="0" err="1" smtClean="0"/>
              <a:t>naizmence</a:t>
            </a:r>
            <a:r>
              <a:rPr lang="en-US" dirty="0" smtClean="0"/>
              <a:t> </a:t>
            </a:r>
            <a:r>
              <a:rPr lang="en-US" dirty="0" err="1" smtClean="0"/>
              <a:t>vežbaju</a:t>
            </a:r>
            <a:r>
              <a:rPr lang="en-US" dirty="0" smtClean="0"/>
              <a:t> </a:t>
            </a:r>
            <a:r>
              <a:rPr lang="en-US" dirty="0" err="1" smtClean="0"/>
              <a:t>sve</a:t>
            </a:r>
            <a:r>
              <a:rPr lang="en-US" dirty="0" smtClean="0"/>
              <a:t> </a:t>
            </a:r>
            <a:r>
              <a:rPr lang="en-US" dirty="0" err="1" smtClean="0"/>
              <a:t>delove</a:t>
            </a:r>
            <a:r>
              <a:rPr lang="en-US" dirty="0" smtClean="0"/>
              <a:t> </a:t>
            </a:r>
            <a:r>
              <a:rPr lang="en-US" dirty="0" err="1" smtClean="0"/>
              <a:t>tela</a:t>
            </a:r>
            <a:r>
              <a:rPr lang="en-US" dirty="0" smtClean="0"/>
              <a:t>; </a:t>
            </a:r>
            <a:r>
              <a:rPr lang="en-US" dirty="0" err="1" smtClean="0"/>
              <a:t>najbolje</a:t>
            </a:r>
            <a:r>
              <a:rPr lang="en-US" dirty="0" smtClean="0"/>
              <a:t> je </a:t>
            </a:r>
            <a:r>
              <a:rPr lang="en-US" dirty="0" err="1" smtClean="0"/>
              <a:t>početi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vežbanjem</a:t>
            </a:r>
            <a:r>
              <a:rPr lang="en-US" dirty="0" smtClean="0"/>
              <a:t> </a:t>
            </a:r>
            <a:r>
              <a:rPr lang="en-US" dirty="0" err="1" smtClean="0"/>
              <a:t>ruku</a:t>
            </a:r>
            <a:r>
              <a:rPr lang="en-US" dirty="0" smtClean="0"/>
              <a:t>, </a:t>
            </a:r>
            <a:r>
              <a:rPr lang="en-US" dirty="0" err="1" smtClean="0"/>
              <a:t>produžiti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vežbanjem</a:t>
            </a:r>
            <a:r>
              <a:rPr lang="en-US" dirty="0" smtClean="0"/>
              <a:t> </a:t>
            </a:r>
            <a:r>
              <a:rPr lang="en-US" dirty="0" err="1" smtClean="0"/>
              <a:t>nogu</a:t>
            </a:r>
            <a:r>
              <a:rPr lang="en-US" dirty="0" smtClean="0"/>
              <a:t>, i </a:t>
            </a:r>
            <a:r>
              <a:rPr lang="en-US" dirty="0" err="1" smtClean="0"/>
              <a:t>završiti</a:t>
            </a:r>
            <a:r>
              <a:rPr lang="en-US" dirty="0" smtClean="0"/>
              <a:t> </a:t>
            </a:r>
            <a:r>
              <a:rPr lang="en-US" dirty="0" err="1" smtClean="0"/>
              <a:t>sa</a:t>
            </a:r>
            <a:r>
              <a:rPr lang="en-US" dirty="0" smtClean="0"/>
              <a:t> </a:t>
            </a:r>
            <a:r>
              <a:rPr lang="en-US" dirty="0" err="1" smtClean="0"/>
              <a:t>vežbanjem</a:t>
            </a:r>
            <a:r>
              <a:rPr lang="en-US" dirty="0" smtClean="0"/>
              <a:t> </a:t>
            </a:r>
            <a:r>
              <a:rPr lang="en-US" dirty="0" err="1" smtClean="0"/>
              <a:t>glave</a:t>
            </a:r>
            <a:r>
              <a:rPr lang="en-US" dirty="0" smtClean="0"/>
              <a:t> i </a:t>
            </a:r>
            <a:r>
              <a:rPr lang="en-US" dirty="0" err="1" smtClean="0"/>
              <a:t>trupa</a:t>
            </a:r>
            <a:r>
              <a:rPr lang="en-US" dirty="0" smtClean="0"/>
              <a:t>;</a:t>
            </a:r>
            <a:endParaRPr lang="sr-Latn-CS" dirty="0" smtClean="0"/>
          </a:p>
          <a:p>
            <a:r>
              <a:rPr lang="en-US" dirty="0" err="1" smtClean="0"/>
              <a:t>sva</a:t>
            </a:r>
            <a:r>
              <a:rPr lang="en-US" dirty="0" smtClean="0"/>
              <a:t> </a:t>
            </a:r>
            <a:r>
              <a:rPr lang="en-US" dirty="0" err="1" smtClean="0"/>
              <a:t>telesna</a:t>
            </a:r>
            <a:r>
              <a:rPr lang="en-US" dirty="0" smtClean="0"/>
              <a:t> </a:t>
            </a:r>
            <a:r>
              <a:rPr lang="en-US" dirty="0" err="1" smtClean="0"/>
              <a:t>vežbanja</a:t>
            </a:r>
            <a:r>
              <a:rPr lang="en-US" dirty="0" smtClean="0"/>
              <a:t> </a:t>
            </a:r>
            <a:r>
              <a:rPr lang="en-US" dirty="0" err="1" smtClean="0"/>
              <a:t>valja</a:t>
            </a:r>
            <a:r>
              <a:rPr lang="en-US" dirty="0" smtClean="0"/>
              <a:t> </a:t>
            </a:r>
            <a:r>
              <a:rPr lang="en-US" dirty="0" err="1" smtClean="0"/>
              <a:t>preduzimati</a:t>
            </a:r>
            <a:r>
              <a:rPr lang="en-US" dirty="0" smtClean="0"/>
              <a:t> </a:t>
            </a:r>
            <a:r>
              <a:rPr lang="en-US" dirty="0" err="1" smtClean="0"/>
              <a:t>pri</a:t>
            </a:r>
            <a:r>
              <a:rPr lang="en-US" dirty="0" smtClean="0"/>
              <a:t> </a:t>
            </a:r>
            <a:r>
              <a:rPr lang="en-US" dirty="0" err="1" smtClean="0"/>
              <a:t>čistom</a:t>
            </a:r>
            <a:r>
              <a:rPr lang="en-US" dirty="0" smtClean="0"/>
              <a:t> </a:t>
            </a:r>
            <a:r>
              <a:rPr lang="en-US" dirty="0" err="1" smtClean="0"/>
              <a:t>vazduhu</a:t>
            </a:r>
            <a:r>
              <a:rPr lang="en-US" dirty="0" smtClean="0"/>
              <a:t>, </a:t>
            </a:r>
            <a:r>
              <a:rPr lang="en-US" dirty="0" err="1" smtClean="0"/>
              <a:t>t.j.</a:t>
            </a:r>
            <a:r>
              <a:rPr lang="en-US" dirty="0" smtClean="0"/>
              <a:t> </a:t>
            </a:r>
            <a:r>
              <a:rPr lang="en-US" dirty="0" err="1" smtClean="0"/>
              <a:t>leti</a:t>
            </a:r>
            <a:r>
              <a:rPr lang="en-US" dirty="0" smtClean="0"/>
              <a:t> u </a:t>
            </a:r>
            <a:r>
              <a:rPr lang="en-US" dirty="0" err="1" smtClean="0"/>
              <a:t>vrtu</a:t>
            </a:r>
            <a:r>
              <a:rPr lang="en-US" dirty="0" smtClean="0"/>
              <a:t>,  a </a:t>
            </a:r>
            <a:r>
              <a:rPr lang="en-US" dirty="0" err="1" smtClean="0"/>
              <a:t>zimi</a:t>
            </a:r>
            <a:r>
              <a:rPr lang="en-US" dirty="0" smtClean="0"/>
              <a:t> u </a:t>
            </a:r>
            <a:r>
              <a:rPr lang="en-US" dirty="0" err="1" smtClean="0"/>
              <a:t>dobro</a:t>
            </a:r>
            <a:r>
              <a:rPr lang="en-US" dirty="0" smtClean="0"/>
              <a:t> </a:t>
            </a:r>
            <a:r>
              <a:rPr lang="en-US" dirty="0" err="1" smtClean="0"/>
              <a:t>provetrenoj</a:t>
            </a:r>
            <a:r>
              <a:rPr lang="en-US" dirty="0" smtClean="0"/>
              <a:t> </a:t>
            </a:r>
            <a:r>
              <a:rPr lang="en-US" dirty="0" err="1" smtClean="0"/>
              <a:t>dvorani</a:t>
            </a:r>
            <a:r>
              <a:rPr lang="sr-Latn-CS" dirty="0" smtClean="0"/>
              <a:t>!“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41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b="1" dirty="0" smtClean="0"/>
              <a:t>PERIOD IZMEDJU PRVOG SVETSKOG RATA I DRUGOG SVETSKOG RATA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PRIRUČNIK ZA NARODNA ZABAVIŠTA I NIŽE RAZREDE NARODNIH ŠKOLA, 1935....</a:t>
            </a:r>
            <a:r>
              <a:rPr lang="sr-Latn-CS" dirty="0" smtClean="0"/>
              <a:t> Teme i jedinice zanimanja (IGRE: lopta, obruč, doboš)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97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PERIOD OD 1945. DO  1958.  GODINE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UPUTSTVA VASPITAČU DEČJEG VRTA, 1948</a:t>
            </a:r>
            <a:r>
              <a:rPr lang="sr-Latn-CS" dirty="0" smtClean="0"/>
              <a:t>....</a:t>
            </a:r>
            <a:r>
              <a:rPr lang="sr-Latn-CS" dirty="0" smtClean="0">
                <a:solidFill>
                  <a:srgbClr val="FF0000"/>
                </a:solidFill>
              </a:rPr>
              <a:t>svestrani razvoj i vaspitanje dece, briga o zdravlju dece, pravilan fizički razvitak i čeličenje organizma (igre i fizičke vežbe). 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Prvi i osnovni zadatak dečjeg vrta je da čuva zdravlje deteta i da ga pravilno fizički vaspita.</a:t>
            </a:r>
            <a:endParaRPr lang="sr-Latn-CS" dirty="0">
              <a:solidFill>
                <a:srgbClr val="FF0000"/>
              </a:solidFill>
            </a:endParaRPr>
          </a:p>
          <a:p>
            <a:r>
              <a:rPr lang="sr-Latn-CS" dirty="0" smtClean="0"/>
              <a:t>Lekar kao službeno lice u ustanovi.</a:t>
            </a:r>
          </a:p>
          <a:p>
            <a:r>
              <a:rPr lang="sr-Latn-CS" dirty="0" smtClean="0"/>
              <a:t>Sadržaji programa, po uzrasnim grupama: ...f</a:t>
            </a:r>
            <a:r>
              <a:rPr lang="en-US" dirty="0" err="1" smtClean="0"/>
              <a:t>izičko</a:t>
            </a:r>
            <a:r>
              <a:rPr lang="en-US" dirty="0" smtClean="0"/>
              <a:t> </a:t>
            </a:r>
            <a:r>
              <a:rPr lang="en-US" dirty="0" err="1" smtClean="0"/>
              <a:t>vaspitanje</a:t>
            </a:r>
            <a:r>
              <a:rPr lang="en-US" dirty="0" smtClean="0"/>
              <a:t> ( </a:t>
            </a:r>
            <a:r>
              <a:rPr lang="en-US" dirty="0" err="1" smtClean="0"/>
              <a:t>fizičke</a:t>
            </a:r>
            <a:r>
              <a:rPr lang="en-US" dirty="0" smtClean="0"/>
              <a:t> </a:t>
            </a:r>
            <a:r>
              <a:rPr lang="en-US" dirty="0" err="1" smtClean="0"/>
              <a:t>vežbe</a:t>
            </a:r>
            <a:r>
              <a:rPr lang="en-US" dirty="0" smtClean="0"/>
              <a:t>, </a:t>
            </a:r>
            <a:r>
              <a:rPr lang="en-US" dirty="0" err="1" smtClean="0"/>
              <a:t>hodanje</a:t>
            </a:r>
            <a:r>
              <a:rPr lang="en-US" dirty="0" smtClean="0"/>
              <a:t>, </a:t>
            </a:r>
            <a:r>
              <a:rPr lang="en-US" dirty="0" err="1" smtClean="0"/>
              <a:t>trčanje</a:t>
            </a:r>
            <a:r>
              <a:rPr lang="en-US" dirty="0" smtClean="0"/>
              <a:t>, </a:t>
            </a:r>
            <a:r>
              <a:rPr lang="en-US" dirty="0" err="1" smtClean="0"/>
              <a:t>skakanje</a:t>
            </a:r>
            <a:r>
              <a:rPr lang="en-US" dirty="0" smtClean="0"/>
              <a:t>, </a:t>
            </a:r>
            <a:r>
              <a:rPr lang="en-US" dirty="0" err="1" smtClean="0"/>
              <a:t>pentranje</a:t>
            </a:r>
            <a:r>
              <a:rPr lang="en-US" dirty="0" smtClean="0"/>
              <a:t>, </a:t>
            </a:r>
            <a:r>
              <a:rPr lang="en-US" dirty="0" err="1" smtClean="0"/>
              <a:t>pokretne</a:t>
            </a:r>
            <a:r>
              <a:rPr lang="en-US" dirty="0" smtClean="0"/>
              <a:t> </a:t>
            </a:r>
            <a:r>
              <a:rPr lang="en-US" dirty="0" err="1" smtClean="0"/>
              <a:t>igre</a:t>
            </a:r>
            <a:r>
              <a:rPr lang="en-US" dirty="0" smtClean="0"/>
              <a:t>, </a:t>
            </a:r>
            <a:r>
              <a:rPr lang="en-US" dirty="0" err="1" smtClean="0"/>
              <a:t>zanimanja</a:t>
            </a:r>
            <a:r>
              <a:rPr lang="en-US" dirty="0" smtClean="0"/>
              <a:t>  </a:t>
            </a:r>
            <a:r>
              <a:rPr lang="en-US" dirty="0" err="1" smtClean="0"/>
              <a:t>pomoću</a:t>
            </a:r>
            <a:r>
              <a:rPr lang="en-US" dirty="0" smtClean="0"/>
              <a:t> </a:t>
            </a:r>
            <a:r>
              <a:rPr lang="en-US" dirty="0" err="1" smtClean="0"/>
              <a:t>fizičkih</a:t>
            </a:r>
            <a:r>
              <a:rPr lang="en-US" dirty="0" smtClean="0"/>
              <a:t> </a:t>
            </a:r>
            <a:r>
              <a:rPr lang="en-US" dirty="0" err="1" smtClean="0"/>
              <a:t>vežbi</a:t>
            </a:r>
            <a:r>
              <a:rPr lang="en-US" dirty="0" smtClean="0"/>
              <a:t>, </a:t>
            </a:r>
            <a:r>
              <a:rPr lang="en-US" dirty="0" err="1" smtClean="0"/>
              <a:t>čeličenje</a:t>
            </a:r>
            <a:r>
              <a:rPr lang="en-US" dirty="0" smtClean="0"/>
              <a:t>)</a:t>
            </a:r>
            <a:endParaRPr lang="sr-Latn-CS" dirty="0" smtClean="0"/>
          </a:p>
          <a:p>
            <a:r>
              <a:rPr lang="sr-Latn-CS" u="sng" dirty="0" smtClean="0"/>
              <a:t>Šetnje i igre na vazduhu, dva puta u toku dana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4217262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ZADACI VASPITAČA PO UZRASNIM GRUPAMA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r-Latn-CS" b="1" dirty="0" smtClean="0"/>
              <a:t>Mlađa grupa: </a:t>
            </a:r>
            <a:r>
              <a:rPr lang="sr-Latn-CS" dirty="0" smtClean="0"/>
              <a:t>zaštita dečijeg zdravlja, briga da se osećaju dobro i čilo, oprezno i razumno čeličenje dečijeg organizma,razvoj i usavršavanje osnovnih pokreta deteta (hodanje, trčanje, pentranje),...</a:t>
            </a:r>
          </a:p>
          <a:p>
            <a:r>
              <a:rPr lang="sr-Latn-CS" b="1" dirty="0" smtClean="0"/>
              <a:t>Srednja grupa: </a:t>
            </a:r>
            <a:r>
              <a:rPr lang="sr-Latn-CS" dirty="0" smtClean="0"/>
              <a:t>briga o pravilnom fizičkom razvoju, čuvanje dečijeg zdravlja, vaspitavanje izdržljivosti putem sistematskog čeličenja dečjeg organizma, razvijanje okretnosti i raznovrsnih pokreta pomoću igara i specijalnih vežbanja,..</a:t>
            </a:r>
          </a:p>
          <a:p>
            <a:r>
              <a:rPr lang="sr-Latn-CS" b="1" dirty="0" smtClean="0"/>
              <a:t>Starija grupa: </a:t>
            </a:r>
            <a:r>
              <a:rPr lang="sr-Latn-CS" dirty="0" smtClean="0"/>
              <a:t>stvaranje uslova za razvoj  pravilnih, brzih pokreta i njihova unutrašnja kontrola, zadovoljavanje dečije energije koja raste i njihove životne radosti, navikavanje na samostalnost u aktivnostima,...</a:t>
            </a:r>
          </a:p>
          <a:p>
            <a:endParaRPr lang="sr-Latn-CS" dirty="0" smtClean="0"/>
          </a:p>
          <a:p>
            <a:endParaRPr lang="sr-Latn-C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28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PERIOD OD 1959  - 1968. GODINE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VASPITNI  RAD U PREDŠKOLSKIM USTANOVAMA, 1959.</a:t>
            </a:r>
            <a:r>
              <a:rPr lang="sr-Latn-CS" dirty="0" smtClean="0"/>
              <a:t>... </a:t>
            </a:r>
            <a:r>
              <a:rPr lang="sr-Latn-CS" u="sng" dirty="0" smtClean="0"/>
              <a:t>Fizički razvoj kao aspekt </a:t>
            </a:r>
            <a:r>
              <a:rPr lang="sr-Latn-CS" dirty="0" smtClean="0"/>
              <a:t>dečijeg razvoja. </a:t>
            </a:r>
          </a:p>
          <a:p>
            <a:endParaRPr lang="sr-Latn-CS" dirty="0"/>
          </a:p>
          <a:p>
            <a:endParaRPr lang="sr-Latn-CS" dirty="0" smtClean="0"/>
          </a:p>
          <a:p>
            <a:r>
              <a:rPr lang="sr-Latn-CS" dirty="0" smtClean="0"/>
              <a:t>Osnovni zadatak: postavljanje temelja zdravoj fizičkoj konstituciji.</a:t>
            </a:r>
          </a:p>
        </p:txBody>
      </p:sp>
    </p:spTree>
    <p:extLst>
      <p:ext uri="{BB962C8B-B14F-4D97-AF65-F5344CB8AC3E}">
        <p14:creationId xmlns:p14="http://schemas.microsoft.com/office/powerpoint/2010/main" val="2872927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Sadržaji</a:t>
            </a:r>
            <a:r>
              <a:rPr lang="en-US" dirty="0" smtClean="0"/>
              <a:t> </a:t>
            </a:r>
            <a:r>
              <a:rPr lang="en-US" dirty="0" err="1" smtClean="0"/>
              <a:t>fizičkog</a:t>
            </a:r>
            <a:r>
              <a:rPr lang="en-US" dirty="0" smtClean="0"/>
              <a:t> </a:t>
            </a:r>
            <a:r>
              <a:rPr lang="en-US" dirty="0" err="1" smtClean="0"/>
              <a:t>vaspitanja</a:t>
            </a:r>
            <a:r>
              <a:rPr lang="en-US" dirty="0" smtClean="0"/>
              <a:t>,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uzrasnim</a:t>
            </a:r>
            <a:r>
              <a:rPr lang="en-US" dirty="0" smtClean="0"/>
              <a:t> </a:t>
            </a:r>
            <a:r>
              <a:rPr lang="en-US" dirty="0" err="1" smtClean="0"/>
              <a:t>grupama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r-Latn-CS" b="1" dirty="0" smtClean="0"/>
              <a:t>Mlađa grupa:</a:t>
            </a:r>
          </a:p>
          <a:p>
            <a:pPr marL="0" indent="0">
              <a:buNone/>
            </a:pPr>
            <a:r>
              <a:rPr lang="en-US" dirty="0" err="1" smtClean="0"/>
              <a:t>jačanje</a:t>
            </a:r>
            <a:r>
              <a:rPr lang="en-US" dirty="0" smtClean="0"/>
              <a:t> </a:t>
            </a:r>
            <a:r>
              <a:rPr lang="en-US" dirty="0" err="1" smtClean="0"/>
              <a:t>mišića</a:t>
            </a:r>
            <a:r>
              <a:rPr lang="en-US" dirty="0" smtClean="0"/>
              <a:t> </a:t>
            </a:r>
            <a:r>
              <a:rPr lang="en-US" dirty="0" err="1" smtClean="0"/>
              <a:t>ledja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jačanje</a:t>
            </a:r>
            <a:r>
              <a:rPr lang="en-US" dirty="0" smtClean="0"/>
              <a:t> </a:t>
            </a:r>
            <a:r>
              <a:rPr lang="en-US" dirty="0" err="1" smtClean="0"/>
              <a:t>mišića</a:t>
            </a:r>
            <a:r>
              <a:rPr lang="en-US" dirty="0" smtClean="0"/>
              <a:t> </a:t>
            </a:r>
            <a:r>
              <a:rPr lang="en-US" dirty="0" err="1" smtClean="0"/>
              <a:t>trbušnog</a:t>
            </a:r>
            <a:r>
              <a:rPr lang="en-US" dirty="0" smtClean="0"/>
              <a:t> </a:t>
            </a:r>
            <a:r>
              <a:rPr lang="en-US" dirty="0" err="1" smtClean="0"/>
              <a:t>zida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jačanje</a:t>
            </a:r>
            <a:r>
              <a:rPr lang="en-US" dirty="0" smtClean="0"/>
              <a:t> </a:t>
            </a:r>
            <a:r>
              <a:rPr lang="en-US" dirty="0" err="1" smtClean="0"/>
              <a:t>mišića</a:t>
            </a:r>
            <a:r>
              <a:rPr lang="en-US" dirty="0" smtClean="0"/>
              <a:t> </a:t>
            </a:r>
            <a:r>
              <a:rPr lang="en-US" dirty="0" err="1" smtClean="0"/>
              <a:t>stopala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hodanje</a:t>
            </a:r>
            <a:r>
              <a:rPr lang="en-US" dirty="0" smtClean="0"/>
              <a:t> i </a:t>
            </a:r>
            <a:r>
              <a:rPr lang="en-US" dirty="0" err="1" smtClean="0"/>
              <a:t>ravnoteža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trčanje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poskakivanje</a:t>
            </a:r>
            <a:r>
              <a:rPr lang="en-US" dirty="0" smtClean="0"/>
              <a:t> i </a:t>
            </a:r>
            <a:r>
              <a:rPr lang="en-US" dirty="0" err="1" smtClean="0"/>
              <a:t>skakanje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provlačenje</a:t>
            </a:r>
            <a:r>
              <a:rPr lang="en-US" dirty="0" smtClean="0"/>
              <a:t>, </a:t>
            </a:r>
            <a:r>
              <a:rPr lang="en-US" dirty="0" err="1" smtClean="0"/>
              <a:t>puzanje</a:t>
            </a:r>
            <a:r>
              <a:rPr lang="en-US" dirty="0" smtClean="0"/>
              <a:t> i </a:t>
            </a:r>
            <a:r>
              <a:rPr lang="en-US" dirty="0" err="1" smtClean="0"/>
              <a:t>penjanje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kotrljanje</a:t>
            </a:r>
            <a:r>
              <a:rPr lang="en-US" dirty="0" smtClean="0"/>
              <a:t>, </a:t>
            </a:r>
            <a:r>
              <a:rPr lang="en-US" dirty="0" err="1" smtClean="0"/>
              <a:t>hvatanje</a:t>
            </a:r>
            <a:r>
              <a:rPr lang="en-US" dirty="0" smtClean="0"/>
              <a:t>, </a:t>
            </a:r>
            <a:r>
              <a:rPr lang="en-US" dirty="0" err="1" smtClean="0"/>
              <a:t>bacanje</a:t>
            </a:r>
            <a:r>
              <a:rPr lang="en-US" dirty="0" smtClean="0"/>
              <a:t> i </a:t>
            </a:r>
            <a:r>
              <a:rPr lang="en-US" dirty="0" err="1" smtClean="0"/>
              <a:t>gadjanje</a:t>
            </a:r>
            <a:r>
              <a:rPr lang="en-US" dirty="0" smtClean="0"/>
              <a:t>,</a:t>
            </a:r>
          </a:p>
          <a:p>
            <a:pPr marL="0" indent="0">
              <a:buNone/>
            </a:pPr>
            <a:r>
              <a:rPr lang="en-US" dirty="0" err="1" smtClean="0"/>
              <a:t>igre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04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1509</Words>
  <Application>Microsoft Office PowerPoint</Application>
  <PresentationFormat>On-screen Show (4:3)</PresentationFormat>
  <Paragraphs>126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Predškolska pedagogija FIZIČKI RAZVOJ DECE PREDŠKOLSKOG UZRASTA U PREDŠKOLSKIM PROGRAMIMA U SRBIJI </vt:lpstr>
      <vt:lpstr>PERIOD OD OSNIVANJA PRVIH PREDŠKOLSKIH USTANOVA DO PRVOG SVETSKOG RATA  </vt:lpstr>
      <vt:lpstr>1904-05.</vt:lpstr>
      <vt:lpstr>1904-05.</vt:lpstr>
      <vt:lpstr>PERIOD IZMEDJU PRVOG SVETSKOG RATA I DRUGOG SVETSKOG RATA</vt:lpstr>
      <vt:lpstr>PERIOD OD 1945. DO  1958.  GODINE</vt:lpstr>
      <vt:lpstr>ZADACI VASPITAČA PO UZRASNIM GRUPAMA</vt:lpstr>
      <vt:lpstr>PERIOD OD 1959  - 1968. GODINE</vt:lpstr>
      <vt:lpstr>Sadržaji fizičkog vaspitanja, po uzrasnim grupama </vt:lpstr>
      <vt:lpstr>PowerPoint Presentation</vt:lpstr>
      <vt:lpstr>PowerPoint Presentation</vt:lpstr>
      <vt:lpstr>PERIOD OD 1969 – 1995. GODINE</vt:lpstr>
      <vt:lpstr>ZADACI I RASPORED DNEVNIH AKTIVNOSTI</vt:lpstr>
      <vt:lpstr>FIZIČKO I ZDRAVSTVENO VASPITANJE</vt:lpstr>
      <vt:lpstr>AKTIVNOSTI</vt:lpstr>
      <vt:lpstr>   PERIOD OD 1969 – 1995. GODINE...  </vt:lpstr>
      <vt:lpstr>PERIOD OD 1969 – 1995. GODINE... </vt:lpstr>
      <vt:lpstr>PowerPoint Presentation</vt:lpstr>
      <vt:lpstr>ZADACI FIZIČKOG RAZVOJA</vt:lpstr>
      <vt:lpstr>PowerPoint Presentation</vt:lpstr>
      <vt:lpstr>PERIOD OD  1996-2006. GODINE</vt:lpstr>
      <vt:lpstr>PowerPoint Presentation</vt:lpstr>
      <vt:lpstr>PowerPoint Presentation</vt:lpstr>
      <vt:lpstr>PERIOD OD 2006. DO DANAS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Predškolska pedagogija FIZIČKI RAZVOJ DECE PREDŠKOLSKOG UZRASTA U PREDŠKOLSKIM PROGRAMIMA U SRBIJI</dc:title>
  <dc:creator>Emina</dc:creator>
  <cp:lastModifiedBy>Emina</cp:lastModifiedBy>
  <cp:revision>14</cp:revision>
  <dcterms:created xsi:type="dcterms:W3CDTF">2014-02-17T21:55:34Z</dcterms:created>
  <dcterms:modified xsi:type="dcterms:W3CDTF">2017-03-01T23:11:21Z</dcterms:modified>
</cp:coreProperties>
</file>